
<file path=[Content_Types].xml><?xml version="1.0" encoding="utf-8"?>
<Types xmlns="http://schemas.openxmlformats.org/package/2006/content-types">
  <Default Extension="wmf" ContentType="image/x-wmf"/>
  <Default Extension="png" ContentType="image/png"/>
  <Default Extension="jpeg" ContentType="image/jpeg"/>
  <Default Extension="xml" ContentType="application/xml"/>
  <Default Extension="rels" ContentType="application/vnd.openxmlformats-package.relationships+xml"/>
  <Default Extension="bin" ContentType="application/vnd.openxmlformats-officedocument.oleObject"/>
  <Override PartName="/ppt/notesSlides/notesSlide13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1.xml" ContentType="application/vnd.openxmlformats-officedocument.presentationml.notes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notesSlides/notesSlide16.xml" ContentType="application/vnd.openxmlformats-officedocument.presentationml.notesSlide+xml"/>
  <Override PartName="/ppt/slides/slide9.xml" ContentType="application/vnd.openxmlformats-officedocument.presentationml.slide+xml"/>
  <Override PartName="/ppt/slides/slide6.xml" ContentType="application/vnd.openxmlformats-officedocument.presentationml.slide+xml"/>
  <Override PartName="/ppt/slides/slide10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Layouts/slideLayout10.xml" ContentType="application/vnd.openxmlformats-officedocument.presentationml.slideLayout+xml"/>
  <Override PartName="/ppt/slideLayouts/slideLayout4.xml" ContentType="application/vnd.openxmlformats-officedocument.presentationml.slideLayout+xml"/>
  <Override PartName="/ppt/notesSlides/notesSlide11.xml" ContentType="application/vnd.openxmlformats-officedocument.presentationml.notesSlide+xml"/>
  <Override PartName="/ppt/slideLayouts/slideLayout1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7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7.xml" ContentType="application/vnd.openxmlformats-officedocument.presentationml.notesSlide+xml"/>
  <Override PartName="/ppt/slideLayouts/slideLayout2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.xml" ContentType="application/vnd.openxmlformats-officedocument.presentationml.slideLayout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slideLayouts/slideLayout6.xml" ContentType="application/vnd.openxmlformats-officedocument.presentationml.slideLayout+xml"/>
  <Override PartName="/docProps/app.xml" ContentType="application/vnd.openxmlformats-officedocument.extended-properties+xml"/>
  <Override PartName="/ppt/slides/slide8.xml" ContentType="application/vnd.openxmlformats-officedocument.presentationml.slide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ppt/slides/slide4.xml" ContentType="application/vnd.openxmlformats-officedocument.presentationml.slide+xml"/>
  <Override PartName="/ppt/viewProps.xml" ContentType="application/vnd.openxmlformats-officedocument.presentationml.viewProps+xml"/>
  <Override PartName="/ppt/notesSlides/notesSlide8.xml" ContentType="application/vnd.openxmlformats-officedocument.presentationml.notesSlide+xml"/>
  <Override PartName="/ppt/presProps.xml" ContentType="application/vnd.openxmlformats-officedocument.presentationml.presProps+xml"/>
  <Override PartName="/ppt/slides/slide7.xml" ContentType="application/vnd.openxmlformats-officedocument.presentationml.slide+xml"/>
  <Override PartName="/ppt/slides/slide11.xml" ContentType="application/vnd.openxmlformats-officedocument.presentationml.slide+xml"/>
  <Override PartName="/ppt/slideMasters/slideMaster1.xml" ContentType="application/vnd.openxmlformats-officedocument.presentationml.slideMaster+xml"/>
  <Override PartName="/ppt/slides/slide5.xml" ContentType="application/vnd.openxmlformats-officedocument.presentationml.slide+xml"/>
  <Override PartName="/ppt/tableStyles.xml" ContentType="application/vnd.openxmlformats-officedocument.presentationml.tableStyles+xml"/>
  <Override PartName="/ppt/presentation.xml" ContentType="application/vnd.openxmlformats-officedocument.presentationml.presentation.main+xml"/>
  <Override PartName="/ppt/theme/theme1.xml" ContentType="application/vnd.openxmlformats-officedocument.theme+xml"/>
</Types>
</file>

<file path=_rels/.rels><?xml version="1.0" encoding="UTF-8" standalone="yes"?><Relationships xmlns="http://schemas.openxmlformats.org/package/2006/relationships"><Relationship Id="rId3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aveSubsetFonts="1">
  <p:sldMasterIdLst>
    <p:sldMasterId id="2147483648" r:id="rId1"/>
  </p:sldMasterIdLst>
  <p:notesMasterIdLst>
    <p:notesMasterId r:id="rId20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</p:sldIdLst>
  <p:sldSz cx="12192000" cy="6858000"/>
  <p:notesSz cx="6858000" cy="9144000"/>
  <p:defaultTextStyle>
    <a:defPPr>
      <a:defRPr lang="en-US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>
              <a:solidFill>
                <a:schemeClr val="lt1"/>
              </a:solidFill>
            </a:ln>
          </a:left>
          <a:right>
            <a:ln w="12700">
              <a:solidFill>
                <a:schemeClr val="lt1"/>
              </a:solidFill>
            </a:ln>
          </a:right>
          <a:top>
            <a:ln w="12700">
              <a:solidFill>
                <a:schemeClr val="lt1"/>
              </a:solidFill>
            </a:ln>
          </a:top>
          <a:bottom>
            <a:ln w="12700">
              <a:solidFill>
                <a:schemeClr val="lt1"/>
              </a:solidFill>
            </a:ln>
          </a:bottom>
          <a:insideH>
            <a:ln w="12700">
              <a:solidFill>
                <a:schemeClr val="lt1"/>
              </a:solidFill>
            </a:ln>
          </a:insideH>
          <a:insideV>
            <a:ln w="12700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  <a:fill>
          <a:solidFill>
            <a:schemeClr val="accent1">
              <a:tint val="40000"/>
            </a:schemeClr>
          </a:solidFill>
        </a:fill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seCell>
      <a:tcStyle>
        <a:tcBdr/>
      </a:tcStyle>
    </a:seCell>
    <a:swCell>
      <a:tcStyle>
        <a:tcBdr/>
      </a:tcStyle>
    </a:swCell>
    <a:firstRow>
      <a:tcTxStyle b="on">
        <a:fontRef idx="minor">
          <a:prstClr val="black"/>
        </a:fontRef>
        <a:schemeClr val="lt1"/>
      </a:tcTxStyle>
      <a:tcStyle>
        <a:tcBdr>
          <a:bottom>
            <a:ln w="38100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  <a:neCell>
      <a:tcStyle>
        <a:tcBdr/>
      </a:tcStyle>
    </a:neCell>
    <a:nwCell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 varScale="1">
        <p:scale>
          <a:sx n="70" d="100"/>
          <a:sy n="70" d="100"/>
        </p:scale>
        <p:origin x="1166" y="278"/>
      </p:cViewPr>
      <p:guideLst>
        <p:guide pos="3840"/>
        <p:guide pos="2160" orient="horz"/>
      </p:guideLst>
    </p:cSldViewPr>
  </p:slideViewPr>
  <p:gridSpacing cx="72008" cy="72008"/>
</p:viewPr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theme" Target="theme/theme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notesMaster" Target="notesMasters/notesMaster1.xml"/><Relationship Id="rId21" Type="http://schemas.openxmlformats.org/officeDocument/2006/relationships/presProps" Target="presProps.xml" /><Relationship Id="rId22" Type="http://schemas.openxmlformats.org/officeDocument/2006/relationships/tableStyles" Target="tableStyles.xml" /><Relationship Id="rId23" Type="http://schemas.openxmlformats.org/officeDocument/2006/relationships/viewProps" Target="viewProps.xml" /></Relationships>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 name=""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69866300" name="Header Placehold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/>
            </a:lvl1pPr>
          </a:lstStyle>
          <a:p>
            <a:pPr>
              <a:defRPr/>
            </a:pPr>
            <a:endParaRPr/>
          </a:p>
        </p:txBody>
      </p:sp>
      <p:sp>
        <p:nvSpPr>
          <p:cNvPr id="96072466" name="Date Placeholder 2"/>
          <p:cNvSpPr>
            <a:spLocks noGrp="1"/>
          </p:cNvSpPr>
          <p:nvPr>
            <p:ph type="dt" idx="2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/>
            </a:lvl1pPr>
          </a:lstStyle>
          <a:p>
            <a:pPr>
              <a:defRPr/>
            </a:pPr>
            <a:endParaRPr/>
          </a:p>
        </p:txBody>
      </p:sp>
      <p:sp>
        <p:nvSpPr>
          <p:cNvPr id="1602636181" name="Date Placeholder 2"/>
          <p:cNvSpPr>
            <a:spLocks noGrp="1"/>
          </p:cNvSpPr>
          <p:nvPr>
            <p:ph type="dt" idx="3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/>
            </a:lvl1pPr>
          </a:lstStyle>
          <a:p>
            <a:pPr>
              <a:defRPr/>
            </a:pPr>
            <a:endParaRPr/>
          </a:p>
        </p:txBody>
      </p:sp>
      <p:sp>
        <p:nvSpPr>
          <p:cNvPr id="159986747" name="Notes Placeholder 4"/>
          <p:cNvSpPr>
            <a:spLocks noGrp="1"/>
          </p:cNvSpPr>
          <p:nvPr>
            <p:ph type="body" sz="quarter" idx="1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>
              <a:defRPr/>
            </a:pPr>
            <a:endParaRPr/>
          </a:p>
        </p:txBody>
      </p:sp>
      <p:sp>
        <p:nvSpPr>
          <p:cNvPr id="384769507" name="Footer Placeholder 5"/>
          <p:cNvSpPr>
            <a:spLocks noGrp="1"/>
          </p:cNvSpPr>
          <p:nvPr>
            <p:ph type="ftr" sz="quarter" idx="4"/>
          </p:nvPr>
        </p:nvSpPr>
        <p:spPr bwMode="auto"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/>
          </a:p>
        </p:txBody>
      </p:sp>
      <p:sp>
        <p:nvSpPr>
          <p:cNvPr id="446687230" name="Slide Number Placeholder 6"/>
          <p:cNvSpPr>
            <a:spLocks noGrp="1"/>
          </p:cNvSpPr>
          <p:nvPr>
            <p:ph type="sldNum" sz="quarter" idx="10"/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>
      <a:defRPr sz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 ?>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 ?>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 ?>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 ?>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 ?>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 ?>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 ?>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 ?>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 ?>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 ?>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 ?>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 ?>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 ?>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 ?>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 ?>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50670541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453347400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230449823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24628D2-0276-7CE8-68C8-A30FE23A6892}" type="slidenum">
              <a:rPr/>
              <a:t/>
            </a:fld>
            <a:endParaRPr/>
          </a:p>
        </p:txBody>
      </p:sp>
    </p:spTree>
  </p:cSld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66352000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555795134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217589659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4E5740D1-DFAD-CBC9-F6E8-25AF9205847C}" type="slidenum">
              <a:rPr/>
              <a:t/>
            </a:fld>
            <a:endParaRPr/>
          </a:p>
        </p:txBody>
      </p:sp>
    </p:spTree>
  </p:cSld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38552416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702550404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95641226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5AD05D4C-0383-E6D5-65B1-C5E12CCB90C5}" type="slidenum">
              <a:rPr/>
              <a:t/>
            </a:fld>
            <a:endParaRPr/>
          </a:p>
        </p:txBody>
      </p:sp>
    </p:spTree>
  </p:cSld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71084559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574705442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743295388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77230C2-BF6E-9794-E324-EE2689B39297}" type="slidenum">
              <a:rPr/>
              <a:t/>
            </a:fld>
            <a:endParaRPr/>
          </a:p>
        </p:txBody>
      </p:sp>
    </p:spTree>
  </p:cSld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60012553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610107117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967180012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7FB927A9-F266-6B1C-E254-78D6CA9F7A4E}" type="slidenum">
              <a:rPr/>
              <a:t/>
            </a:fld>
            <a:endParaRPr/>
          </a:p>
        </p:txBody>
      </p:sp>
    </p:spTree>
  </p:cSld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97126487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352648069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21142164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096AE28-1750-FB0A-13D1-D80273FFDC97}" type="slidenum">
              <a:rPr/>
              <a:t/>
            </a:fld>
            <a:endParaRPr/>
          </a:p>
        </p:txBody>
      </p:sp>
    </p:spTree>
  </p:cSld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04730268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730069640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087716883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9C401278-5463-3FBB-39EC-EA3E47386B1E}" type="slidenum">
              <a:rPr/>
              <a:t/>
            </a:fld>
            <a:endParaRPr/>
          </a:p>
        </p:txBody>
      </p:sp>
    </p:spTree>
  </p:cSld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8014738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22170581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674096976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17932549-8DF2-14CE-32DE-B4134FF987BE}" type="slidenum">
              <a:rPr/>
              <a:t/>
            </a:fld>
            <a:endParaRPr/>
          </a:p>
        </p:txBody>
      </p:sp>
    </p:spTree>
  </p:cSld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68733971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255663728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312571241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8A4FDE1-3F0C-4337-9D7C-1B70B7216FD1}" type="slidenum">
              <a:rPr/>
              <a:t/>
            </a:fld>
            <a:endParaRPr/>
          </a:p>
        </p:txBody>
      </p:sp>
    </p:spTree>
  </p:cSld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75746443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285829388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575923008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5FD98CCE-FE2C-5CA1-EAE1-2C238298F207}" type="slidenum">
              <a:rPr/>
              <a:t/>
            </a:fld>
            <a:endParaRPr/>
          </a:p>
        </p:txBody>
      </p:sp>
    </p:spTree>
  </p:cSld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68981671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658925671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035903639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76599F9-CF31-A872-DF27-C26CF4C98D76}" type="slidenum">
              <a:rPr/>
              <a:t/>
            </a:fld>
            <a:endParaRPr/>
          </a:p>
        </p:txBody>
      </p:sp>
    </p:spTree>
  </p:cSld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27692624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204780878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91820935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B37D2D5-2B3F-048C-142C-322AF1232805}" type="slidenum">
              <a:rPr/>
              <a:t/>
            </a:fld>
            <a:endParaRPr/>
          </a:p>
        </p:txBody>
      </p:sp>
    </p:spTree>
  </p:cSld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74729059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21072822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78491653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421F5F6B-DB94-F3A9-9C07-A3F9B2FE6157}" type="slidenum">
              <a:rPr/>
              <a:t/>
            </a:fld>
            <a:endParaRPr/>
          </a:p>
        </p:txBody>
      </p:sp>
    </p:spTree>
  </p:cSld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54608636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400087866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56336908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AB2697BB-424E-5718-8107-6BD576F420E8}" type="slidenum">
              <a:rPr/>
              <a:t/>
            </a:fld>
            <a:endParaRPr/>
          </a:p>
        </p:txBody>
      </p:sp>
    </p:spTree>
  </p:cSld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5672591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919399678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946991355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C2C87FC3-957F-DFCA-C092-65691E03839C}" type="slidenum">
              <a:rPr/>
              <a:t/>
            </a:fld>
            <a:endParaRPr/>
          </a:p>
        </p:txBody>
      </p:sp>
    </p:spTree>
  </p:cSld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48158104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977041469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448768941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2104A24-EB9B-8C27-DDD1-DABBB7DF96FB}" type="slidenum">
              <a:rPr/>
              <a:t/>
            </a:fld>
            <a:endParaRPr/>
          </a:p>
        </p:txBody>
      </p:sp>
    </p:spTree>
  </p:cSld>
</p:note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title" userDrawn="1">
  <p:cSld name="Title Slid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97953659" name="Title 1"/>
          <p:cNvSpPr>
            <a:spLocks noGrp="1"/>
          </p:cNvSpPr>
          <p:nvPr>
            <p:ph type="ctrTitle"/>
          </p:nvPr>
        </p:nvSpPr>
        <p:spPr bwMode="auto"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542889384" name="Subtitle 2"/>
          <p:cNvSpPr>
            <a:spLocks noGrp="1"/>
          </p:cNvSpPr>
          <p:nvPr>
            <p:ph type="subTitle" idx="1"/>
          </p:nvPr>
        </p:nvSpPr>
        <p:spPr bwMode="auto"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530364290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A1D51BA1-F58B-40DF-9C13-73BC69DE2A80}" type="datetimeFigureOut">
              <a:rPr lang="en-GB"/>
              <a:t>29/11/2025</a:t>
            </a:fld>
            <a:endParaRPr lang="en-GB"/>
          </a:p>
        </p:txBody>
      </p:sp>
      <p:sp>
        <p:nvSpPr>
          <p:cNvPr id="754143948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392289579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9FCE3CD-8E5B-4FEB-BC1E-3D61BE3CC713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vertTx" userDrawn="1">
  <p:cSld name="Title and Vertical 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4558866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80165704" name="Vertical Text Placeholder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1952945420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A1D51BA1-F58B-40DF-9C13-73BC69DE2A80}" type="datetimeFigureOut">
              <a:rPr lang="en-GB"/>
              <a:t>29/11/2025</a:t>
            </a:fld>
            <a:endParaRPr lang="en-GB"/>
          </a:p>
        </p:txBody>
      </p:sp>
      <p:sp>
        <p:nvSpPr>
          <p:cNvPr id="2032367476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540179629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9FCE3CD-8E5B-4FEB-BC1E-3D61BE3CC713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vertTitleAndTx" userDrawn="1">
  <p:cSld name="Vertical Title and 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09975420" name="Vertical Title 1"/>
          <p:cNvSpPr>
            <a:spLocks noGrp="1"/>
          </p:cNvSpPr>
          <p:nvPr>
            <p:ph type="title" orient="vert"/>
          </p:nvPr>
        </p:nvSpPr>
        <p:spPr bwMode="auto">
          <a:xfrm>
            <a:off x="8724900" y="365125"/>
            <a:ext cx="2628900" cy="5811838"/>
          </a:xfrm>
        </p:spPr>
        <p:txBody>
          <a:bodyPr vert="eaVert"/>
          <a:lstStyle/>
          <a:p>
            <a:pPr>
              <a:defRPr/>
            </a:pPr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708189905" name="Vertical Text Placeholder 2"/>
          <p:cNvSpPr>
            <a:spLocks noGrp="1"/>
          </p:cNvSpPr>
          <p:nvPr>
            <p:ph type="body" orient="vert" idx="1"/>
          </p:nvPr>
        </p:nvSpPr>
        <p:spPr bwMode="auto">
          <a:xfrm>
            <a:off x="838200" y="365125"/>
            <a:ext cx="7734300" cy="5811838"/>
          </a:xfrm>
        </p:spPr>
        <p:txBody>
          <a:bodyPr vert="eaVert"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1137013091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A1D51BA1-F58B-40DF-9C13-73BC69DE2A80}" type="datetimeFigureOut">
              <a:rPr lang="en-GB"/>
              <a:t>29/11/2025</a:t>
            </a:fld>
            <a:endParaRPr lang="en-GB"/>
          </a:p>
        </p:txBody>
      </p:sp>
      <p:sp>
        <p:nvSpPr>
          <p:cNvPr id="559159921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2037266750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9FCE3CD-8E5B-4FEB-BC1E-3D61BE3CC713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obj" userDrawn="1">
  <p:cSld name="Title and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09257335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078218975" name="Content Placeholder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1290250025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A1D51BA1-F58B-40DF-9C13-73BC69DE2A80}" type="datetimeFigureOut">
              <a:rPr lang="en-GB"/>
              <a:t>29/11/2025</a:t>
            </a:fld>
            <a:endParaRPr lang="en-GB"/>
          </a:p>
        </p:txBody>
      </p:sp>
      <p:sp>
        <p:nvSpPr>
          <p:cNvPr id="1604500694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1357058782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9FCE3CD-8E5B-4FEB-BC1E-3D61BE3CC713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secHead" userDrawn="1">
  <p:cSld name="Section Heade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34690309" name="Title 1"/>
          <p:cNvSpPr>
            <a:spLocks noGrp="1"/>
          </p:cNvSpPr>
          <p:nvPr>
            <p:ph type="title"/>
          </p:nvPr>
        </p:nvSpPr>
        <p:spPr bwMode="auto"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538718585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180660561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A1D51BA1-F58B-40DF-9C13-73BC69DE2A80}" type="datetimeFigureOut">
              <a:rPr lang="en-GB"/>
              <a:t>29/11/2025</a:t>
            </a:fld>
            <a:endParaRPr lang="en-GB"/>
          </a:p>
        </p:txBody>
      </p:sp>
      <p:sp>
        <p:nvSpPr>
          <p:cNvPr id="511297440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1263257595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9FCE3CD-8E5B-4FEB-BC1E-3D61BE3CC713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twoObj" userDrawn="1">
  <p:cSld name="Two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9994950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899611288" name="Content Placeholder 2"/>
          <p:cNvSpPr>
            <a:spLocks noGrp="1"/>
          </p:cNvSpPr>
          <p:nvPr>
            <p:ph sz="half" idx="1"/>
          </p:nvPr>
        </p:nvSpPr>
        <p:spPr bwMode="auto">
          <a:xfrm>
            <a:off x="838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732098280" name="Content Placeholder 3"/>
          <p:cNvSpPr>
            <a:spLocks noGrp="1"/>
          </p:cNvSpPr>
          <p:nvPr>
            <p:ph sz="half" idx="2"/>
          </p:nvPr>
        </p:nvSpPr>
        <p:spPr bwMode="auto">
          <a:xfrm>
            <a:off x="6172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751229376" name="Date Placeholder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A1D51BA1-F58B-40DF-9C13-73BC69DE2A80}" type="datetimeFigureOut">
              <a:rPr lang="en-GB"/>
              <a:t>29/11/2025</a:t>
            </a:fld>
            <a:endParaRPr lang="en-GB"/>
          </a:p>
        </p:txBody>
      </p:sp>
      <p:sp>
        <p:nvSpPr>
          <p:cNvPr id="1786621895" name="Footer Placeholder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258859252" name="Slide Number Placehold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9FCE3CD-8E5B-4FEB-BC1E-3D61BE3CC713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twoTxTwoObj" userDrawn="1">
  <p:cSld name="Comparis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01492765" name="Title 1"/>
          <p:cNvSpPr>
            <a:spLocks noGrp="1"/>
          </p:cNvSpPr>
          <p:nvPr>
            <p:ph type="title"/>
          </p:nvPr>
        </p:nvSpPr>
        <p:spPr bwMode="auto">
          <a:xfrm>
            <a:off x="839788" y="365125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28046784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1801690166" name="Content Placeholder 3"/>
          <p:cNvSpPr>
            <a:spLocks noGrp="1"/>
          </p:cNvSpPr>
          <p:nvPr>
            <p:ph sz="half" idx="2"/>
          </p:nvPr>
        </p:nvSpPr>
        <p:spPr bwMode="auto">
          <a:xfrm>
            <a:off x="839788" y="2505074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1151263528" name="Text Placeholder 4"/>
          <p:cNvSpPr>
            <a:spLocks noGrp="1"/>
          </p:cNvSpPr>
          <p:nvPr>
            <p:ph type="body" sz="quarter" idx="3"/>
          </p:nvPr>
        </p:nvSpPr>
        <p:spPr bwMode="auto"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51023473" name="Content Placeholder 5"/>
          <p:cNvSpPr>
            <a:spLocks noGrp="1"/>
          </p:cNvSpPr>
          <p:nvPr>
            <p:ph sz="quarter" idx="4"/>
          </p:nvPr>
        </p:nvSpPr>
        <p:spPr bwMode="auto">
          <a:xfrm>
            <a:off x="6172200" y="2505074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1264876223" name="Date Placeholder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A1D51BA1-F58B-40DF-9C13-73BC69DE2A80}" type="datetimeFigureOut">
              <a:rPr lang="en-GB"/>
              <a:t>29/11/2025</a:t>
            </a:fld>
            <a:endParaRPr lang="en-GB"/>
          </a:p>
        </p:txBody>
      </p:sp>
      <p:sp>
        <p:nvSpPr>
          <p:cNvPr id="1655386735" name="Footer Placeholder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1007082379" name="Slide Number Placeholder 8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9FCE3CD-8E5B-4FEB-BC1E-3D61BE3CC713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titleOnly" userDrawn="1">
  <p:cSld name="Title Only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82503551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711036965" name="Date Placehold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A1D51BA1-F58B-40DF-9C13-73BC69DE2A80}" type="datetimeFigureOut">
              <a:rPr lang="en-GB"/>
              <a:t>29/11/2025</a:t>
            </a:fld>
            <a:endParaRPr lang="en-GB"/>
          </a:p>
        </p:txBody>
      </p:sp>
      <p:sp>
        <p:nvSpPr>
          <p:cNvPr id="98140584" name="Footer Placehold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333842414" name="Slide Number Placehold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9FCE3CD-8E5B-4FEB-BC1E-3D61BE3CC713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blank" userDrawn="1">
  <p:cSld name="Blank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21243771" name="Date Placeholder 1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A1D51BA1-F58B-40DF-9C13-73BC69DE2A80}" type="datetimeFigureOut">
              <a:rPr lang="en-GB"/>
              <a:t>29/11/2025</a:t>
            </a:fld>
            <a:endParaRPr lang="en-GB"/>
          </a:p>
        </p:txBody>
      </p:sp>
      <p:sp>
        <p:nvSpPr>
          <p:cNvPr id="1473997331" name="Footer Placeholder 2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310262931" name="Slide Number Placeholder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9FCE3CD-8E5B-4FEB-BC1E-3D61BE3CC713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objTx" userDrawn="1">
  <p:cSld name="Content with Capti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61477222" name="Title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631279505" name="Content Placeholder 2"/>
          <p:cNvSpPr>
            <a:spLocks noGrp="1"/>
          </p:cNvSpPr>
          <p:nvPr>
            <p:ph idx="1"/>
          </p:nvPr>
        </p:nvSpPr>
        <p:spPr bwMode="auto"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527994096" name="Text Placeholder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882201934" name="Date Placeholder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A1D51BA1-F58B-40DF-9C13-73BC69DE2A80}" type="datetimeFigureOut">
              <a:rPr lang="en-GB"/>
              <a:t>29/11/2025</a:t>
            </a:fld>
            <a:endParaRPr lang="en-GB"/>
          </a:p>
        </p:txBody>
      </p:sp>
      <p:sp>
        <p:nvSpPr>
          <p:cNvPr id="791985476" name="Footer Placeholder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1915185041" name="Slide Number Placehold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9FCE3CD-8E5B-4FEB-BC1E-3D61BE3CC713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picTx" userDrawn="1">
  <p:cSld name="Picture with Capti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99671624" name="Title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828733450" name="Picture Placeholder 2"/>
          <p:cNvSpPr>
            <a:spLocks noGrp="1"/>
          </p:cNvSpPr>
          <p:nvPr>
            <p:ph type="pic" idx="1"/>
          </p:nvPr>
        </p:nvSpPr>
        <p:spPr bwMode="auto"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endParaRPr lang="en-GB"/>
          </a:p>
        </p:txBody>
      </p:sp>
      <p:sp>
        <p:nvSpPr>
          <p:cNvPr id="906089664" name="Text Placeholder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1777135488" name="Date Placeholder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A1D51BA1-F58B-40DF-9C13-73BC69DE2A80}" type="datetimeFigureOut">
              <a:rPr lang="en-GB"/>
              <a:t>29/11/2025</a:t>
            </a:fld>
            <a:endParaRPr lang="en-GB"/>
          </a:p>
        </p:txBody>
      </p:sp>
      <p:sp>
        <p:nvSpPr>
          <p:cNvPr id="179963784" name="Footer Placeholder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988347325" name="Slide Number Placehold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9FCE3CD-8E5B-4FEB-BC1E-3D61BE3CC713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"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74516861" name="Title Placeholder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29989907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323827744" name="Date Placeholder 3"/>
          <p:cNvSpPr>
            <a:spLocks noGrp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pPr>
              <a:defRPr/>
            </a:pPr>
            <a:fld id="{A1D51BA1-F58B-40DF-9C13-73BC69DE2A80}" type="datetimeFigureOut">
              <a:rPr lang="en-GB"/>
              <a:t>29/11/2025</a:t>
            </a:fld>
            <a:endParaRPr lang="en-GB"/>
          </a:p>
        </p:txBody>
      </p:sp>
      <p:sp>
        <p:nvSpPr>
          <p:cNvPr id="997810820" name="Footer Placeholder 4"/>
          <p:cNvSpPr>
            <a:spLocks noGrp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65729459" name="Slide Number Placeholder 5"/>
          <p:cNvSpPr>
            <a:spLocks noGrp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pPr>
              <a:defRPr/>
            </a:pPr>
            <a:fld id="{09FCE3CD-8E5B-4FEB-BC1E-3D61BE3CC713}" type="slidenum">
              <a:rPr lang="en-GB"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/Relationships>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Relationship Id="rId4" Type="http://schemas.openxmlformats.org/officeDocument/2006/relationships/image" Target="../media/image14.png"/></Relationships>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Relationship Id="rId4" Type="http://schemas.openxmlformats.org/officeDocument/2006/relationships/image" Target="../media/image14.png"/></Relationships>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/Relationships>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png"/></Relationships>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/Relationships>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/Relationships>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/Relationships>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/Relationships>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Relationship Id="rId4" Type="http://schemas.openxmlformats.org/officeDocument/2006/relationships/image" Target="../media/image11.png"/></Relationships>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chemeClr val="tx2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26407543" name="Title 1"/>
          <p:cNvSpPr>
            <a:spLocks noGrp="1"/>
          </p:cNvSpPr>
          <p:nvPr>
            <p:ph type="ctrTitle"/>
          </p:nvPr>
        </p:nvSpPr>
        <p:spPr bwMode="auto">
          <a:xfrm>
            <a:off x="0" y="1122363"/>
            <a:ext cx="12192000" cy="2387600"/>
          </a:xfrm>
        </p:spPr>
        <p:txBody>
          <a:bodyPr/>
          <a:lstStyle/>
          <a:p>
            <a:pPr>
              <a:defRPr/>
            </a:pPr>
            <a:r>
              <a:rPr lang="en-GB">
                <a:solidFill>
                  <a:schemeClr val="bg1"/>
                </a:solidFill>
              </a:rPr>
              <a:t>ZAS Robotic Products</a:t>
            </a:r>
            <a:endParaRPr/>
          </a:p>
        </p:txBody>
      </p:sp>
      <p:sp>
        <p:nvSpPr>
          <p:cNvPr id="559131755" name="Subtitle 2"/>
          <p:cNvSpPr>
            <a:spLocks noGrp="1"/>
          </p:cNvSpPr>
          <p:nvPr>
            <p:ph type="subTitle" idx="1"/>
          </p:nvPr>
        </p:nvSpPr>
        <p:spPr bwMode="auto">
          <a:xfrm flipH="0" flipV="0">
            <a:off x="1523999" y="3602037"/>
            <a:ext cx="9144000" cy="1961629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>
              <a:defRPr/>
            </a:pPr>
            <a:r>
              <a:rPr lang="en-GB" sz="3200">
                <a:solidFill>
                  <a:schemeClr val="accent4"/>
                </a:solidFill>
              </a:rPr>
              <a:t>Navigational Robotic Series</a:t>
            </a:r>
            <a:endParaRPr/>
          </a:p>
          <a:p>
            <a:pPr>
              <a:defRPr/>
            </a:pPr>
            <a:endParaRPr/>
          </a:p>
          <a:p>
            <a:pPr>
              <a:defRPr/>
            </a:pPr>
            <a:r>
              <a:rPr lang="en-GB" sz="2800">
                <a:solidFill>
                  <a:schemeClr val="accent5">
                    <a:lumMod val="75000"/>
                  </a:schemeClr>
                </a:solidFill>
                <a:latin typeface="Poppins"/>
                <a:ea typeface="Poppins"/>
                <a:cs typeface="Poppins"/>
              </a:rPr>
              <a:t>Robot Car-</a:t>
            </a:r>
            <a:r>
              <a:rPr lang="en-US" sz="2800">
                <a:solidFill>
                  <a:schemeClr val="accent5">
                    <a:lumMod val="75000"/>
                  </a:schemeClr>
                </a:solidFill>
                <a:latin typeface="Poppins"/>
                <a:ea typeface="Poppins"/>
                <a:cs typeface="Poppins"/>
              </a:rPr>
              <a:t>3</a:t>
            </a:r>
            <a:r>
              <a:rPr lang="en-GB" sz="2800">
                <a:solidFill>
                  <a:schemeClr val="accent5">
                    <a:lumMod val="75000"/>
                  </a:schemeClr>
                </a:solidFill>
                <a:latin typeface="Poppins"/>
                <a:ea typeface="Poppins"/>
                <a:cs typeface="Poppins"/>
              </a:rPr>
              <a:t> (</a:t>
            </a:r>
            <a:r>
              <a:rPr lang="en-US" sz="2800">
                <a:solidFill>
                  <a:schemeClr val="accent5">
                    <a:lumMod val="75000"/>
                  </a:schemeClr>
                </a:solidFill>
                <a:latin typeface="Poppins"/>
                <a:ea typeface="Poppins"/>
                <a:cs typeface="Poppins"/>
              </a:rPr>
              <a:t>Advanced Autonomy)</a:t>
            </a:r>
            <a:endParaRPr lang="en-GB" sz="3200">
              <a:solidFill>
                <a:schemeClr val="accent5"/>
              </a:solidFill>
            </a:endParaRPr>
          </a:p>
          <a:p>
            <a:pPr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Encoder-Based Distance Measurement &amp; Straight Motion</a:t>
            </a:r>
            <a:endParaRPr lang="en-GB" sz="3200">
              <a:solidFill>
                <a:schemeClr val="accent5"/>
              </a:solidFill>
            </a:endParaRPr>
          </a:p>
        </p:txBody>
      </p:sp>
      <p:pic>
        <p:nvPicPr>
          <p:cNvPr id="93068926" name="Picture 3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7966071" y="156102"/>
            <a:ext cx="4042963" cy="10897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chemeClr val="tx2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49773018" name="Title 1"/>
          <p:cNvSpPr>
            <a:spLocks noGrp="1"/>
          </p:cNvSpPr>
          <p:nvPr>
            <p:ph type="title"/>
          </p:nvPr>
        </p:nvSpPr>
        <p:spPr bwMode="auto">
          <a:xfrm>
            <a:off x="185437" y="156097"/>
            <a:ext cx="10515600" cy="1325557"/>
          </a:xfrm>
        </p:spPr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rmAutofit fontScale="90000" lnSpcReduction="2000"/>
          </a:bodyPr>
          <a:lstStyle/>
          <a:p>
            <a:pPr>
              <a:defRPr/>
            </a:pPr>
            <a:r>
              <a:rPr lang="en-US" sz="4400" b="0" i="0" u="none" strike="noStrike" cap="none" spc="0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Encoder-Based Distance Measurement   &amp; Straight Motion</a:t>
            </a:r>
            <a:br>
              <a:rPr lang="en-GB" sz="4400" b="0" i="0" u="none" strike="noStrike" cap="none" spc="0">
                <a:solidFill>
                  <a:schemeClr val="bg1"/>
                </a:solidFill>
                <a:latin typeface="Aptos Display"/>
                <a:ea typeface="Arial"/>
                <a:cs typeface="Arial"/>
              </a:rPr>
            </a:br>
            <a:endParaRPr/>
          </a:p>
        </p:txBody>
      </p:sp>
      <p:sp>
        <p:nvSpPr>
          <p:cNvPr id="369715806" name="Content Placeholder 2"/>
          <p:cNvSpPr>
            <a:spLocks noGrp="1"/>
          </p:cNvSpPr>
          <p:nvPr>
            <p:ph idx="1"/>
          </p:nvPr>
        </p:nvSpPr>
        <p:spPr bwMode="auto">
          <a:xfrm flipH="0" flipV="0">
            <a:off x="185437" y="940991"/>
            <a:ext cx="11609028" cy="5808882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>
              <a:defRPr/>
            </a:pP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>
              <a:defRPr/>
            </a:pP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Algorithm (Step-by-Step)</a:t>
            </a:r>
            <a:r>
              <a:rPr sz="2800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  </a:t>
            </a: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Car-3_distance_1Meter Algorithm</a:t>
            </a:r>
            <a:endParaRPr sz="2800">
              <a:solidFill>
                <a:schemeClr val="bg1"/>
              </a:solidFill>
              <a:latin typeface="Aptos Display"/>
              <a:ea typeface="Aptos Display"/>
              <a:cs typeface="Aptos Display"/>
            </a:endParaRPr>
          </a:p>
          <a:p>
            <a:pPr marL="0" indent="0">
              <a:buFont typeface="Arial"/>
              <a:buNone/>
              <a:defRPr/>
            </a:pP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Reset encoder counts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Read left &amp; right ticks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Compute average ticks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Convert ticks → distance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Apply straight correction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Compare with target distance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Stop when target reached</a:t>
            </a:r>
            <a:endParaRPr sz="2800"/>
          </a:p>
        </p:txBody>
      </p:sp>
      <p:pic>
        <p:nvPicPr>
          <p:cNvPr id="57942120" name="Picture 3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9971311" y="156097"/>
            <a:ext cx="2037717" cy="5492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chemeClr val="tx2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9590718" name="Title 1"/>
          <p:cNvSpPr>
            <a:spLocks noGrp="1"/>
          </p:cNvSpPr>
          <p:nvPr>
            <p:ph type="title"/>
          </p:nvPr>
        </p:nvSpPr>
        <p:spPr bwMode="auto">
          <a:xfrm>
            <a:off x="185437" y="156097"/>
            <a:ext cx="10515600" cy="1325557"/>
          </a:xfrm>
        </p:spPr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rmAutofit fontScale="90000" lnSpcReduction="2000"/>
          </a:bodyPr>
          <a:lstStyle/>
          <a:p>
            <a:pPr>
              <a:defRPr/>
            </a:pPr>
            <a:r>
              <a:rPr lang="en-US" sz="4400" b="0" i="0" u="none" strike="noStrike" cap="none" spc="0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Encoder-Based Distance Measurement   &amp; Straight Motion</a:t>
            </a:r>
            <a:br>
              <a:rPr lang="en-GB" sz="4400" b="0" i="0" u="none" strike="noStrike" cap="none" spc="0">
                <a:solidFill>
                  <a:schemeClr val="bg1"/>
                </a:solidFill>
                <a:latin typeface="Aptos Display"/>
                <a:ea typeface="Arial"/>
                <a:cs typeface="Arial"/>
              </a:rPr>
            </a:br>
            <a:endParaRPr/>
          </a:p>
        </p:txBody>
      </p:sp>
      <p:sp>
        <p:nvSpPr>
          <p:cNvPr id="229026218" name="Content Placeholder 2"/>
          <p:cNvSpPr>
            <a:spLocks noGrp="1"/>
          </p:cNvSpPr>
          <p:nvPr>
            <p:ph idx="1"/>
          </p:nvPr>
        </p:nvSpPr>
        <p:spPr bwMode="auto">
          <a:xfrm flipH="0" flipV="0">
            <a:off x="185437" y="940991"/>
            <a:ext cx="11609028" cy="5808882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>
              <a:defRPr/>
            </a:pP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>
              <a:defRPr/>
            </a:pPr>
            <a:r>
              <a:rPr sz="2800" b="0" i="0" u="none">
                <a:solidFill>
                  <a:schemeClr val="bg1"/>
                </a:solidFill>
                <a:latin typeface="Times New Roman"/>
                <a:ea typeface="Times New Roman"/>
                <a:cs typeface="Times New Roman"/>
              </a:rPr>
              <a:t> Flowchart (PPT Friendly)</a:t>
            </a:r>
            <a:endParaRPr sz="2800">
              <a:solidFill>
                <a:schemeClr val="bg1"/>
              </a:solidFill>
              <a:latin typeface="Aptos Display"/>
              <a:ea typeface="Aptos Display"/>
              <a:cs typeface="Aptos Display"/>
            </a:endParaRPr>
          </a:p>
          <a:p>
            <a:pPr>
              <a:defRPr/>
            </a:pPr>
            <a:endParaRPr sz="1200" b="0" i="0" u="none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</p:txBody>
      </p:sp>
      <p:pic>
        <p:nvPicPr>
          <p:cNvPr id="1621134298" name="Picture 3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9971311" y="156097"/>
            <a:ext cx="2037717" cy="549225"/>
          </a:xfrm>
          <a:prstGeom prst="rect">
            <a:avLst/>
          </a:prstGeom>
        </p:spPr>
      </p:pic>
      <p:pic>
        <p:nvPicPr>
          <p:cNvPr id="1512023697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2252172" y="2296681"/>
            <a:ext cx="4351823" cy="370317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chemeClr val="tx2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24940773" name="Title 1"/>
          <p:cNvSpPr>
            <a:spLocks noGrp="1"/>
          </p:cNvSpPr>
          <p:nvPr>
            <p:ph type="title"/>
          </p:nvPr>
        </p:nvSpPr>
        <p:spPr bwMode="auto">
          <a:xfrm>
            <a:off x="185437" y="156097"/>
            <a:ext cx="10515600" cy="1325557"/>
          </a:xfrm>
        </p:spPr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rmAutofit fontScale="90000" lnSpcReduction="2000"/>
          </a:bodyPr>
          <a:lstStyle/>
          <a:p>
            <a:pPr>
              <a:defRPr/>
            </a:pPr>
            <a:r>
              <a:rPr lang="en-US" sz="4400" b="0" i="0" u="none" strike="noStrike" cap="none" spc="0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Encoder-Based Distance Measurement   &amp; Straight Motion</a:t>
            </a:r>
            <a:br>
              <a:rPr lang="en-GB" sz="4400" b="0" i="0" u="none" strike="noStrike" cap="none" spc="0">
                <a:solidFill>
                  <a:schemeClr val="bg1"/>
                </a:solidFill>
                <a:latin typeface="Aptos Display"/>
                <a:ea typeface="Arial"/>
                <a:cs typeface="Arial"/>
              </a:rPr>
            </a:br>
            <a:endParaRPr/>
          </a:p>
        </p:txBody>
      </p:sp>
      <p:sp>
        <p:nvSpPr>
          <p:cNvPr id="1279928920" name="Content Placeholder 2"/>
          <p:cNvSpPr>
            <a:spLocks noGrp="1"/>
          </p:cNvSpPr>
          <p:nvPr>
            <p:ph idx="1"/>
          </p:nvPr>
        </p:nvSpPr>
        <p:spPr bwMode="auto">
          <a:xfrm flipH="0" flipV="0">
            <a:off x="185437" y="940991"/>
            <a:ext cx="11609028" cy="5808882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>
              <a:defRPr/>
            </a:pP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>
              <a:defRPr/>
            </a:pPr>
            <a:r>
              <a:rPr sz="2800" b="0" i="0" u="none">
                <a:solidFill>
                  <a:schemeClr val="bg1"/>
                </a:solidFill>
                <a:latin typeface="Times New Roman"/>
                <a:ea typeface="Times New Roman"/>
                <a:cs typeface="Times New Roman"/>
              </a:rPr>
              <a:t> Flowchart (PPT Friendly)</a:t>
            </a:r>
            <a:endParaRPr sz="2800">
              <a:solidFill>
                <a:schemeClr val="bg1"/>
              </a:solidFill>
              <a:latin typeface="Aptos Display"/>
              <a:ea typeface="Aptos Display"/>
              <a:cs typeface="Aptos Display"/>
            </a:endParaRPr>
          </a:p>
          <a:p>
            <a:pPr>
              <a:defRPr/>
            </a:pPr>
            <a:endParaRPr sz="1200" b="0" i="0" u="none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</p:txBody>
      </p:sp>
      <p:pic>
        <p:nvPicPr>
          <p:cNvPr id="215561338" name="Picture 3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9971311" y="156097"/>
            <a:ext cx="2037717" cy="549225"/>
          </a:xfrm>
          <a:prstGeom prst="rect">
            <a:avLst/>
          </a:prstGeom>
        </p:spPr>
      </p:pic>
      <p:pic>
        <p:nvPicPr>
          <p:cNvPr id="1512268238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2252172" y="2296681"/>
            <a:ext cx="4351823" cy="370317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chemeClr val="tx2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82211103" name="Title 1"/>
          <p:cNvSpPr>
            <a:spLocks noGrp="1"/>
          </p:cNvSpPr>
          <p:nvPr>
            <p:ph type="title"/>
          </p:nvPr>
        </p:nvSpPr>
        <p:spPr bwMode="auto">
          <a:xfrm>
            <a:off x="185437" y="156097"/>
            <a:ext cx="10515600" cy="1325557"/>
          </a:xfrm>
        </p:spPr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rmAutofit fontScale="90000" lnSpcReduction="2000"/>
          </a:bodyPr>
          <a:lstStyle/>
          <a:p>
            <a:pPr>
              <a:defRPr/>
            </a:pPr>
            <a:r>
              <a:rPr lang="en-US" sz="4400" b="0" i="0" u="none" strike="noStrike" cap="none" spc="0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Encoder-Based Distance Measurement   &amp; Straight Motion</a:t>
            </a:r>
            <a:br>
              <a:rPr lang="en-GB" sz="4400" b="0" i="0" u="none" strike="noStrike" cap="none" spc="0">
                <a:solidFill>
                  <a:schemeClr val="bg1"/>
                </a:solidFill>
                <a:latin typeface="Aptos Display"/>
                <a:ea typeface="Arial"/>
                <a:cs typeface="Arial"/>
              </a:rPr>
            </a:br>
            <a:endParaRPr/>
          </a:p>
        </p:txBody>
      </p:sp>
      <p:sp>
        <p:nvSpPr>
          <p:cNvPr id="712902898" name="Content Placeholder 2"/>
          <p:cNvSpPr>
            <a:spLocks noGrp="1"/>
          </p:cNvSpPr>
          <p:nvPr>
            <p:ph idx="1"/>
          </p:nvPr>
        </p:nvSpPr>
        <p:spPr bwMode="auto">
          <a:xfrm flipH="0" flipV="0">
            <a:off x="185437" y="1074519"/>
            <a:ext cx="11609028" cy="5808882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>
              <a:defRPr/>
            </a:pP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Code Highlights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>
              <a:defRPr/>
            </a:pP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Encoder Interrupts</a:t>
            </a:r>
            <a:endParaRPr sz="2800">
              <a:solidFill>
                <a:schemeClr val="bg1"/>
              </a:solidFill>
              <a:latin typeface="Aptos Display"/>
              <a:ea typeface="Aptos Display"/>
              <a:cs typeface="Aptos Display"/>
            </a:endParaRPr>
          </a:p>
          <a:p>
            <a:pPr marL="0" indent="0">
              <a:buFont typeface="Arial"/>
              <a:buNone/>
              <a:defRPr/>
            </a:pPr>
            <a:endParaRPr sz="1200" b="0" i="0" u="none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</p:txBody>
      </p:sp>
      <p:pic>
        <p:nvPicPr>
          <p:cNvPr id="1376946637" name="Picture 3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9971311" y="156097"/>
            <a:ext cx="2037717" cy="549225"/>
          </a:xfrm>
          <a:prstGeom prst="rect">
            <a:avLst/>
          </a:prstGeom>
        </p:spPr>
      </p:pic>
      <p:pic>
        <p:nvPicPr>
          <p:cNvPr id="222021211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1415396" y="2314485"/>
            <a:ext cx="6838949" cy="352424"/>
          </a:xfrm>
          <a:prstGeom prst="rect">
            <a:avLst/>
          </a:prstGeom>
        </p:spPr>
      </p:pic>
      <p:sp>
        <p:nvSpPr>
          <p:cNvPr id="116729455" name=""/>
          <p:cNvSpPr/>
          <p:nvPr/>
        </p:nvSpPr>
        <p:spPr bwMode="auto">
          <a:xfrm flipH="0" flipV="0">
            <a:off x="405296" y="2910479"/>
            <a:ext cx="2498343" cy="518519"/>
          </a:xfr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Distance Check</a:t>
            </a:r>
            <a:endParaRPr/>
          </a:p>
        </p:txBody>
      </p:sp>
      <p:pic>
        <p:nvPicPr>
          <p:cNvPr id="891133102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1468808" y="3373808"/>
            <a:ext cx="3076574" cy="542925"/>
          </a:xfrm>
          <a:prstGeom prst="rect">
            <a:avLst/>
          </a:prstGeom>
        </p:spPr>
      </p:pic>
      <p:sp>
        <p:nvSpPr>
          <p:cNvPr id="1736398758" name=""/>
          <p:cNvSpPr/>
          <p:nvPr/>
        </p:nvSpPr>
        <p:spPr bwMode="auto">
          <a:xfrm flipH="0" flipV="0">
            <a:off x="514455" y="4307863"/>
            <a:ext cx="3217058" cy="518519"/>
          </a:xfr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r>
              <a:rPr sz="2800" b="0" i="0" u="none">
                <a:solidFill>
                  <a:schemeClr val="bg1"/>
                </a:solidFill>
                <a:latin typeface="Times New Roman"/>
                <a:ea typeface="Times New Roman"/>
                <a:cs typeface="Times New Roman"/>
              </a:rPr>
              <a:t>Motor Control</a:t>
            </a:r>
            <a:endParaRPr/>
          </a:p>
        </p:txBody>
      </p:sp>
      <p:pic>
        <p:nvPicPr>
          <p:cNvPr id="80069776" name="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>
            <a:off x="1522218" y="4913831"/>
            <a:ext cx="2533649" cy="7905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chemeClr val="tx2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44058481" name="Title 1"/>
          <p:cNvSpPr>
            <a:spLocks noGrp="1"/>
          </p:cNvSpPr>
          <p:nvPr>
            <p:ph type="title"/>
          </p:nvPr>
        </p:nvSpPr>
        <p:spPr bwMode="auto">
          <a:xfrm>
            <a:off x="295033" y="-71831"/>
            <a:ext cx="10515600" cy="1325559"/>
          </a:xfrm>
        </p:spPr>
        <p:txBody>
          <a:bodyPr/>
          <a:lstStyle/>
          <a:p>
            <a:pPr>
              <a:defRPr/>
            </a:pPr>
            <a:r>
              <a:rPr lang="en-US" sz="4400" b="0" i="0" u="none" strike="noStrike" cap="none" spc="0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Encoder-Based Distance Measurement  &amp; Straight Motion</a:t>
            </a:r>
            <a:endParaRPr/>
          </a:p>
        </p:txBody>
      </p:sp>
      <p:sp>
        <p:nvSpPr>
          <p:cNvPr id="2085156509" name="Content Placeholder 2"/>
          <p:cNvSpPr>
            <a:spLocks noGrp="1"/>
          </p:cNvSpPr>
          <p:nvPr>
            <p:ph idx="1"/>
          </p:nvPr>
        </p:nvSpPr>
        <p:spPr bwMode="auto">
          <a:xfrm flipH="0" flipV="0">
            <a:off x="295033" y="916892"/>
            <a:ext cx="11545363" cy="5830939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>
              <a:defRPr/>
            </a:pP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>
              <a:defRPr/>
            </a:pPr>
            <a:r>
              <a:rPr sz="2800" b="1" i="0" u="none">
                <a:solidFill>
                  <a:schemeClr val="accent5"/>
                </a:solidFill>
                <a:latin typeface="Aptos Display"/>
                <a:ea typeface="Aptos Display"/>
                <a:cs typeface="Aptos Display"/>
              </a:rPr>
              <a:t>Critical Programming Setup</a:t>
            </a: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 </a:t>
            </a:r>
            <a:endParaRPr sz="2800" b="1" i="0" u="none">
              <a:solidFill>
                <a:schemeClr val="bg1"/>
              </a:solidFill>
              <a:latin typeface="Aptos Display"/>
              <a:ea typeface="Aptos Display"/>
              <a:cs typeface="Aptos Display"/>
            </a:endParaRPr>
          </a:p>
          <a:p>
            <a:pPr lvl="1">
              <a:defRPr/>
            </a:pP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MANDATORY Switch Settings Before Uploading Code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Before connecting USB and uploading program: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2">
              <a:defRPr/>
            </a:pPr>
            <a:r>
              <a:rPr sz="2800" b="1" i="1" u="none">
                <a:solidFill>
                  <a:schemeClr val="accent5"/>
                </a:solidFill>
                <a:latin typeface="Aptos Display"/>
                <a:ea typeface="Aptos Display"/>
                <a:cs typeface="Aptos Display"/>
              </a:rPr>
              <a:t>“Motor Driver ON/OFF”  Switch</a:t>
            </a: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 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3">
              <a:defRPr/>
            </a:pPr>
            <a:r>
              <a:rPr sz="2800" b="0" i="0" u="none">
                <a:solidFill>
                  <a:schemeClr val="accent4">
                    <a:lumMod val="75000"/>
                  </a:schemeClr>
                </a:solidFill>
                <a:latin typeface="Aptos Display"/>
                <a:ea typeface="Aptos Display"/>
                <a:cs typeface="Aptos Display"/>
              </a:rPr>
              <a:t>⚠️ MUST BE SET TO: OFF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2">
              <a:defRPr/>
            </a:pP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Why?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3"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Prevents motors from running during code upload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3"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Avoids car moving unexpectedly on desk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3"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Protects USB connection from power surges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</p:txBody>
      </p:sp>
      <p:pic>
        <p:nvPicPr>
          <p:cNvPr id="155407868" name="Picture 3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9971313" y="156099"/>
            <a:ext cx="2037717" cy="549226"/>
          </a:xfrm>
          <a:prstGeom prst="rect">
            <a:avLst/>
          </a:prstGeom>
        </p:spPr>
      </p:pic>
      <p:sp>
        <p:nvSpPr>
          <p:cNvPr id="1313363537" name=""/>
          <p:cNvSpPr txBox="1"/>
          <p:nvPr/>
        </p:nvSpPr>
        <p:spPr bwMode="auto">
          <a:xfrm flipH="0" flipV="0">
            <a:off x="6004378" y="3246120"/>
            <a:ext cx="183240" cy="365756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>
              <a:defRPr/>
            </a:pPr>
            <a:endParaRPr/>
          </a:p>
        </p:txBody>
      </p:sp>
      <p:pic>
        <p:nvPicPr>
          <p:cNvPr id="1862729260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9224414" y="3479258"/>
            <a:ext cx="2545290" cy="28001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chemeClr val="tx2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4649397" name="Title 1"/>
          <p:cNvSpPr>
            <a:spLocks noGrp="1"/>
          </p:cNvSpPr>
          <p:nvPr>
            <p:ph type="title"/>
          </p:nvPr>
        </p:nvSpPr>
        <p:spPr bwMode="auto">
          <a:xfrm>
            <a:off x="295034" y="-232065"/>
            <a:ext cx="10515600" cy="1325559"/>
          </a:xfrm>
        </p:spPr>
        <p:txBody>
          <a:bodyPr/>
          <a:lstStyle/>
          <a:p>
            <a:pPr>
              <a:defRPr/>
            </a:pPr>
            <a:r>
              <a:rPr lang="en-US" sz="4400" b="0" i="0" u="none" strike="noStrike" cap="none" spc="0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Encoder-Based Distance Measurement  &amp; Straight Motion</a:t>
            </a:r>
            <a:endParaRPr/>
          </a:p>
        </p:txBody>
      </p:sp>
      <p:sp>
        <p:nvSpPr>
          <p:cNvPr id="595979105" name="Content Placeholder 2"/>
          <p:cNvSpPr>
            <a:spLocks noGrp="1"/>
          </p:cNvSpPr>
          <p:nvPr>
            <p:ph idx="1"/>
          </p:nvPr>
        </p:nvSpPr>
        <p:spPr bwMode="auto">
          <a:xfrm flipH="0" flipV="0">
            <a:off x="194068" y="925354"/>
            <a:ext cx="11620618" cy="5982711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>
              <a:defRPr/>
            </a:pPr>
            <a:r>
              <a:rPr sz="24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During Programming (Code Upload):</a:t>
            </a:r>
            <a:endParaRPr sz="24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4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Step 1: Connect USB cable to computer</a:t>
            </a:r>
            <a:endParaRPr sz="2400" b="0" i="0" u="none">
              <a:solidFill>
                <a:schemeClr val="bg1"/>
              </a:solidFill>
              <a:latin typeface="Aptos Display"/>
              <a:ea typeface="Aptos Display"/>
              <a:cs typeface="Aptos Display"/>
            </a:endParaRPr>
          </a:p>
          <a:p>
            <a:pPr lvl="1">
              <a:defRPr/>
            </a:pPr>
            <a:r>
              <a:rPr sz="24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Step 2: Set Switch “</a:t>
            </a:r>
            <a:r>
              <a:rPr lang="en-US" sz="2400" b="1" i="1" u="none" strike="noStrike" cap="none" spc="0">
                <a:solidFill>
                  <a:schemeClr val="accent5"/>
                </a:solidFill>
                <a:latin typeface="Aptos Display"/>
                <a:ea typeface="Aptos Display"/>
                <a:cs typeface="Aptos Display"/>
              </a:rPr>
              <a:t>Motor Driver ON/OFF</a:t>
            </a:r>
            <a:r>
              <a:rPr sz="24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” → OFF</a:t>
            </a:r>
            <a:endParaRPr sz="2400" b="0" i="0" u="none">
              <a:solidFill>
                <a:schemeClr val="bg1"/>
              </a:solidFill>
              <a:latin typeface="Aptos Display"/>
              <a:ea typeface="Aptos Display"/>
              <a:cs typeface="Aptos Display"/>
            </a:endParaRPr>
          </a:p>
          <a:p>
            <a:pPr lvl="1">
              <a:defRPr/>
            </a:pPr>
            <a:r>
              <a:rPr lang="en-US" sz="2400" b="0" i="0" u="none" strike="noStrike" cap="none" spc="0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Step 3: Set Switch “</a:t>
            </a:r>
            <a:r>
              <a:rPr lang="en-US" sz="2400" b="1" i="0" u="none" strike="noStrike" cap="none" spc="0">
                <a:solidFill>
                  <a:schemeClr val="accent5"/>
                </a:solidFill>
                <a:latin typeface="Times New Roman"/>
                <a:ea typeface="Times New Roman"/>
                <a:cs typeface="Times New Roman"/>
              </a:rPr>
              <a:t>Battery ON/OFF </a:t>
            </a:r>
            <a:r>
              <a:rPr lang="en-US" sz="2400" b="0" i="0" u="none" strike="noStrike" cap="none" spc="0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” → OFF -&gt;for batter power</a:t>
            </a:r>
            <a:endParaRPr sz="2400" b="0" i="0" u="none">
              <a:solidFill>
                <a:schemeClr val="bg1"/>
              </a:solidFill>
              <a:latin typeface="Aptos Display"/>
              <a:ea typeface="Aptos Display"/>
              <a:cs typeface="Aptos Display"/>
            </a:endParaRPr>
          </a:p>
          <a:p>
            <a:pPr lvl="1">
              <a:defRPr/>
            </a:pPr>
            <a:r>
              <a:rPr sz="24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Step 4: Upload your the respective program</a:t>
            </a:r>
            <a:endParaRPr sz="2400" b="0" i="0" u="none">
              <a:solidFill>
                <a:schemeClr val="bg1"/>
              </a:solidFill>
              <a:latin typeface="Aptos Display"/>
              <a:ea typeface="Aptos Display"/>
              <a:cs typeface="Aptos Display"/>
            </a:endParaRPr>
          </a:p>
          <a:p>
            <a:pPr lvl="1">
              <a:defRPr/>
            </a:pPr>
            <a:r>
              <a:rPr sz="24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Step 5: Wait for "Upload Complete" message</a:t>
            </a:r>
            <a:endParaRPr sz="2400" b="0" i="0" u="none">
              <a:solidFill>
                <a:schemeClr val="bg1"/>
              </a:solidFill>
              <a:latin typeface="Aptos Display"/>
              <a:ea typeface="Aptos Display"/>
              <a:cs typeface="Aptos Display"/>
            </a:endParaRPr>
          </a:p>
          <a:p>
            <a:pPr lvl="1">
              <a:defRPr/>
            </a:pPr>
            <a:r>
              <a:rPr sz="24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Step 6: Disconnect USB cable</a:t>
            </a:r>
            <a:endParaRPr sz="2400">
              <a:solidFill>
                <a:schemeClr val="bg1"/>
              </a:solidFill>
              <a:latin typeface="Aptos Display"/>
              <a:cs typeface="Aptos Display"/>
            </a:endParaRPr>
          </a:p>
          <a:p>
            <a:pPr>
              <a:defRPr/>
            </a:pPr>
            <a:r>
              <a:rPr sz="24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Before Testing (Running the Robot):</a:t>
            </a:r>
            <a:endParaRPr sz="24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4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Step 1: Place robot on the ground. No obstacle as this test for basic movements </a:t>
            </a:r>
            <a:endParaRPr sz="2400" b="0" i="0" u="none">
              <a:solidFill>
                <a:schemeClr val="bg1"/>
              </a:solidFill>
              <a:latin typeface="Aptos Display"/>
              <a:ea typeface="Aptos Display"/>
              <a:cs typeface="Aptos Display"/>
            </a:endParaRPr>
          </a:p>
          <a:p>
            <a:pPr lvl="1">
              <a:defRPr/>
            </a:pPr>
            <a:r>
              <a:rPr sz="24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Step 2: Set Switch </a:t>
            </a:r>
            <a:r>
              <a:rPr lang="en-US" sz="2400" b="0" i="0" u="none" strike="noStrike" cap="none" spc="0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“</a:t>
            </a:r>
            <a:r>
              <a:rPr lang="en-US" sz="2400" b="1" i="1" u="none" strike="noStrike" cap="none" spc="0">
                <a:solidFill>
                  <a:schemeClr val="accent5"/>
                </a:solidFill>
                <a:latin typeface="Aptos Display"/>
                <a:ea typeface="Aptos Display"/>
                <a:cs typeface="Aptos Display"/>
              </a:rPr>
              <a:t>Motor Driver ON/OFF</a:t>
            </a:r>
            <a:r>
              <a:rPr lang="en-US" sz="2400" b="0" i="0" u="none" strike="noStrike" cap="none" spc="0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”</a:t>
            </a:r>
            <a:r>
              <a:rPr sz="24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 -&gt;</a:t>
            </a:r>
            <a:r>
              <a:rPr sz="24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ON (  motor driver</a:t>
            </a:r>
            <a:r>
              <a:rPr lang="en-US" sz="2400" b="0" i="0" u="none" strike="noStrike" cap="none" spc="0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 ON</a:t>
            </a:r>
            <a:r>
              <a:rPr sz="24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)</a:t>
            </a:r>
            <a:endParaRPr sz="2400" b="0" i="0" u="none">
              <a:solidFill>
                <a:schemeClr val="bg1"/>
              </a:solidFill>
              <a:latin typeface="Aptos Display"/>
              <a:ea typeface="Aptos Display"/>
              <a:cs typeface="Aptos Display"/>
            </a:endParaRPr>
          </a:p>
          <a:p>
            <a:pPr lvl="1">
              <a:defRPr/>
            </a:pPr>
            <a:r>
              <a:rPr lang="en-US" sz="2400" b="0" i="0" u="none" strike="noStrike" cap="none" spc="0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Step 3: Set Switch “</a:t>
            </a:r>
            <a:r>
              <a:rPr lang="en-US" sz="2400" b="1" i="0" u="none" strike="noStrike" cap="none" spc="0">
                <a:solidFill>
                  <a:schemeClr val="accent5"/>
                </a:solidFill>
                <a:latin typeface="Times New Roman"/>
                <a:ea typeface="Times New Roman"/>
                <a:cs typeface="Times New Roman"/>
              </a:rPr>
              <a:t>Battery ON/OFF</a:t>
            </a:r>
            <a:r>
              <a:rPr lang="en-US" sz="2400" b="0" i="0" u="none" strike="noStrike" cap="none" spc="0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” → ON -&gt; for batter power</a:t>
            </a:r>
            <a:endParaRPr sz="2400" b="0" i="0" u="none">
              <a:solidFill>
                <a:schemeClr val="bg1"/>
              </a:solidFill>
              <a:latin typeface="Aptos Display"/>
              <a:ea typeface="Aptos Display"/>
              <a:cs typeface="Aptos Display"/>
            </a:endParaRPr>
          </a:p>
          <a:p>
            <a:pPr lvl="1">
              <a:defRPr/>
            </a:pPr>
            <a:r>
              <a:rPr sz="24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Step 4: Monitor the Robot car-3 Movements &amp; OLED , Monitior the functionality according to the program</a:t>
            </a:r>
            <a:endParaRPr sz="2400" b="0" i="0" u="none">
              <a:solidFill>
                <a:schemeClr val="bg1"/>
              </a:solidFill>
              <a:latin typeface="Aptos Display"/>
              <a:ea typeface="Aptos Display"/>
              <a:cs typeface="Aptos Display"/>
            </a:endParaRPr>
          </a:p>
        </p:txBody>
      </p:sp>
      <p:pic>
        <p:nvPicPr>
          <p:cNvPr id="1794505986" name="Picture 3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9971313" y="156099"/>
            <a:ext cx="2037717" cy="549226"/>
          </a:xfrm>
          <a:prstGeom prst="rect">
            <a:avLst/>
          </a:prstGeom>
        </p:spPr>
      </p:pic>
      <p:sp>
        <p:nvSpPr>
          <p:cNvPr id="1864234824" name=""/>
          <p:cNvSpPr txBox="1"/>
          <p:nvPr/>
        </p:nvSpPr>
        <p:spPr bwMode="auto">
          <a:xfrm flipH="0" flipV="0">
            <a:off x="6004378" y="3246120"/>
            <a:ext cx="183240" cy="365756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>
              <a:defRPr/>
            </a:pPr>
            <a:endParaRPr/>
          </a:p>
        </p:txBody>
      </p:sp>
      <p:sp>
        <p:nvSpPr>
          <p:cNvPr id="669592449" name=""/>
          <p:cNvSpPr txBox="1"/>
          <p:nvPr/>
        </p:nvSpPr>
        <p:spPr bwMode="auto">
          <a:xfrm flipH="0" flipV="0">
            <a:off x="604946" y="6212923"/>
            <a:ext cx="2862434" cy="36575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>
              <a:defRPr/>
            </a:pPr>
            <a:r>
              <a:rPr b="0" i="0" u="none">
                <a:solidFill>
                  <a:schemeClr val="bg1"/>
                </a:solidFill>
                <a:latin typeface="Times New Roman"/>
                <a:ea typeface="Times New Roman"/>
                <a:cs typeface="Times New Roman"/>
              </a:rPr>
              <a:t>Lesson Code – GitHub URL:</a:t>
            </a:r>
            <a:endParaRPr/>
          </a:p>
        </p:txBody>
      </p:sp>
      <p:sp>
        <p:nvSpPr>
          <p:cNvPr id="1874848143" name=""/>
          <p:cNvSpPr txBox="1"/>
          <p:nvPr/>
        </p:nvSpPr>
        <p:spPr bwMode="auto">
          <a:xfrm flipH="0" flipV="0">
            <a:off x="4342843" y="5833431"/>
            <a:ext cx="5892373" cy="91476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>
              <a:defRPr/>
            </a:pPr>
            <a:r>
              <a:rPr>
                <a:solidFill>
                  <a:schemeClr val="bg1"/>
                </a:solidFill>
              </a:rPr>
              <a:t>https://github.com/info-zas/zas-robotics-car-3-encoders-imu-gps/tree/main/01_FoundationProjects/03_Car-3_Distance_1M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chemeClr val="tx2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39024844" name="Title 1"/>
          <p:cNvSpPr>
            <a:spLocks noGrp="1"/>
          </p:cNvSpPr>
          <p:nvPr>
            <p:ph type="title"/>
          </p:nvPr>
        </p:nvSpPr>
        <p:spPr bwMode="auto">
          <a:xfrm flipH="0" flipV="0">
            <a:off x="838198" y="365124"/>
            <a:ext cx="10515600" cy="2536884"/>
          </a:xfrm>
        </p:spPr>
        <p:txBody>
          <a:bodyPr/>
          <a:lstStyle/>
          <a:p>
            <a:pPr>
              <a:defRPr/>
            </a:pPr>
            <a:r>
              <a:rPr lang="en-GB">
                <a:solidFill>
                  <a:schemeClr val="bg1"/>
                </a:solidFill>
              </a:rPr>
              <a:t>Q&amp;A</a:t>
            </a:r>
            <a:endParaRPr/>
          </a:p>
        </p:txBody>
      </p:sp>
      <p:sp>
        <p:nvSpPr>
          <p:cNvPr id="758827229" name="Content Placeholder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>
              <a:defRPr/>
            </a:pPr>
            <a:endParaRPr lang="en-GB"/>
          </a:p>
          <a:p>
            <a:pPr>
              <a:defRPr/>
            </a:pPr>
            <a:endParaRPr sz="2800" b="0" i="0" u="none">
              <a:solidFill>
                <a:schemeClr val="bg1"/>
              </a:solidFill>
              <a:latin typeface="Times New Roman"/>
              <a:ea typeface="Times New Roman"/>
              <a:cs typeface="Times New Roman"/>
            </a:endParaRPr>
          </a:p>
          <a:p>
            <a:pPr>
              <a:defRPr/>
            </a:pPr>
            <a:r>
              <a:rPr sz="2800" b="1" i="0" u="none">
                <a:solidFill>
                  <a:schemeClr val="bg1"/>
                </a:solidFill>
                <a:latin typeface="Times New Roman"/>
                <a:ea typeface="Times New Roman"/>
                <a:cs typeface="Times New Roman"/>
              </a:rPr>
              <a:t>Invite Questions</a:t>
            </a:r>
            <a:r>
              <a:rPr sz="2800" b="0" i="0" u="none">
                <a:solidFill>
                  <a:schemeClr val="bg1"/>
                </a:solidFill>
                <a:latin typeface="Times New Roman"/>
                <a:ea typeface="Times New Roman"/>
                <a:cs typeface="Times New Roman"/>
              </a:rPr>
              <a:t>: Encourage the audience to ask questions for further clarification or discussion.</a:t>
            </a:r>
            <a:endParaRPr sz="2800" b="0" i="0" u="none">
              <a:solidFill>
                <a:schemeClr val="bg1"/>
              </a:solidFill>
              <a:latin typeface="Times New Roman"/>
              <a:ea typeface="Times New Roman"/>
              <a:cs typeface="Times New Roman"/>
            </a:endParaRPr>
          </a:p>
          <a:p>
            <a:pPr marL="0" indent="0">
              <a:buFont typeface="Arial"/>
              <a:buNone/>
              <a:defRPr/>
            </a:pPr>
            <a:endParaRPr lang="en-GB">
              <a:solidFill>
                <a:schemeClr val="bg1"/>
              </a:solidFill>
            </a:endParaRPr>
          </a:p>
        </p:txBody>
      </p:sp>
      <p:pic>
        <p:nvPicPr>
          <p:cNvPr id="371725347" name="Picture 3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9971314" y="156102"/>
            <a:ext cx="2037720" cy="54922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chemeClr val="tx2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17363452" name="Title 1"/>
          <p:cNvSpPr>
            <a:spLocks noGrp="1"/>
          </p:cNvSpPr>
          <p:nvPr>
            <p:ph type="title"/>
          </p:nvPr>
        </p:nvSpPr>
        <p:spPr bwMode="auto">
          <a:xfrm flipH="0" flipV="0">
            <a:off x="393106" y="42547"/>
            <a:ext cx="10515600" cy="1132499"/>
          </a:xfrm>
        </p:spPr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rmAutofit fontScale="90000" lnSpcReduction="2000"/>
          </a:bodyPr>
          <a:lstStyle/>
          <a:p>
            <a:pPr>
              <a:defRPr/>
            </a:pPr>
            <a:r>
              <a:rPr lang="en-GB">
                <a:solidFill>
                  <a:schemeClr val="bg1"/>
                </a:solidFill>
              </a:rPr>
              <a:t> </a:t>
            </a:r>
            <a:r>
              <a:rPr lang="en-US" sz="4400" b="0" i="0" u="none" strike="noStrike" cap="none" spc="0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Encoder-Based Distance Measurement  &amp; Straight Motion</a:t>
            </a:r>
            <a:endParaRPr/>
          </a:p>
        </p:txBody>
      </p:sp>
      <p:sp>
        <p:nvSpPr>
          <p:cNvPr id="963947241" name="Content Placeholder 2"/>
          <p:cNvSpPr>
            <a:spLocks noGrp="1"/>
          </p:cNvSpPr>
          <p:nvPr>
            <p:ph idx="1"/>
          </p:nvPr>
        </p:nvSpPr>
        <p:spPr bwMode="auto">
          <a:xfrm flipH="0" flipV="0">
            <a:off x="393105" y="1299671"/>
            <a:ext cx="11023515" cy="5145280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Objective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Move the robot </a:t>
            </a: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exactly 1 meter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Use </a:t>
            </a: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encoder feedback</a:t>
            </a: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 to measure distance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Maintain straight motion using </a:t>
            </a: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tick comparison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Introduce encoders as </a:t>
            </a: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position sensors</a:t>
            </a:r>
            <a:endParaRPr sz="2800" b="1" i="0" u="none">
              <a:solidFill>
                <a:schemeClr val="bg1"/>
              </a:solidFill>
              <a:latin typeface="Aptos Display"/>
              <a:cs typeface="Aptos Display"/>
            </a:endParaRPr>
          </a:p>
          <a:p>
            <a:pPr marL="457200" lvl="1" indent="0">
              <a:buFont typeface="Arial"/>
              <a:buNone/>
              <a:defRPr/>
            </a:pP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>
              <a:defRPr/>
            </a:pPr>
            <a:r>
              <a:rPr sz="2800" b="0" i="1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This program answers only one question: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“How far has the robot moved?”</a:t>
            </a:r>
            <a:endParaRPr/>
          </a:p>
        </p:txBody>
      </p:sp>
      <p:pic>
        <p:nvPicPr>
          <p:cNvPr id="1487162657" name="Picture 3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9971312" y="156100"/>
            <a:ext cx="2037718" cy="54922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chemeClr val="tx2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58001223" name="Title 1"/>
          <p:cNvSpPr>
            <a:spLocks noGrp="1"/>
          </p:cNvSpPr>
          <p:nvPr>
            <p:ph type="title"/>
          </p:nvPr>
        </p:nvSpPr>
        <p:spPr bwMode="auto">
          <a:xfrm flipH="0" flipV="0">
            <a:off x="393105" y="42546"/>
            <a:ext cx="10515600" cy="1132498"/>
          </a:xfrm>
        </p:spPr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rmAutofit fontScale="90000" lnSpcReduction="2000"/>
          </a:bodyPr>
          <a:lstStyle/>
          <a:p>
            <a:pPr>
              <a:defRPr/>
            </a:pPr>
            <a:r>
              <a:rPr lang="en-GB">
                <a:solidFill>
                  <a:schemeClr val="bg1"/>
                </a:solidFill>
              </a:rPr>
              <a:t> </a:t>
            </a:r>
            <a:r>
              <a:rPr lang="en-US" sz="4400" b="0" i="0" u="none" strike="noStrike" cap="none" spc="0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Encoder-Based Distance Measurement  &amp; Straight Motion</a:t>
            </a:r>
            <a:endParaRPr/>
          </a:p>
        </p:txBody>
      </p:sp>
      <p:sp>
        <p:nvSpPr>
          <p:cNvPr id="247663443" name="Content Placeholder 2"/>
          <p:cNvSpPr>
            <a:spLocks noGrp="1"/>
          </p:cNvSpPr>
          <p:nvPr>
            <p:ph idx="1"/>
          </p:nvPr>
        </p:nvSpPr>
        <p:spPr bwMode="auto">
          <a:xfrm flipH="0" flipV="0">
            <a:off x="393105" y="1299671"/>
            <a:ext cx="11023515" cy="5145280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>
              <a:defRPr/>
            </a:pP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Learning Outcomes 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marL="0" indent="0">
              <a:buFont typeface="Arial"/>
              <a:buNone/>
              <a:defRPr/>
            </a:pP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4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Encoder tick counting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4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Distance calculation from encoder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4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Straight motion correction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4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Encoders as </a:t>
            </a:r>
            <a:r>
              <a:rPr sz="24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position sensors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 </a:t>
            </a: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Foundation program — mandatory before advanced control</a:t>
            </a:r>
            <a:r>
              <a:rPr sz="1200" b="1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l</a:t>
            </a:r>
            <a:endParaRPr/>
          </a:p>
        </p:txBody>
      </p:sp>
      <p:pic>
        <p:nvPicPr>
          <p:cNvPr id="849284543" name="Picture 3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9971311" y="156099"/>
            <a:ext cx="2037717" cy="54922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chemeClr val="tx2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20412401" name="Title 1"/>
          <p:cNvSpPr>
            <a:spLocks noGrp="1"/>
          </p:cNvSpPr>
          <p:nvPr>
            <p:ph type="title"/>
          </p:nvPr>
        </p:nvSpPr>
        <p:spPr bwMode="auto">
          <a:xfrm flipH="0" flipV="0">
            <a:off x="393106" y="42547"/>
            <a:ext cx="10515600" cy="1132499"/>
          </a:xfrm>
        </p:spPr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rmAutofit fontScale="90000" lnSpcReduction="2000"/>
          </a:bodyPr>
          <a:lstStyle/>
          <a:p>
            <a:pPr>
              <a:defRPr/>
            </a:pPr>
            <a:r>
              <a:rPr lang="en-US" sz="4400" b="0" i="0" u="none" strike="noStrike" cap="none" spc="0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Encoder-Based Distance Measurement   &amp; Straight Motion</a:t>
            </a:r>
            <a:endParaRPr/>
          </a:p>
        </p:txBody>
      </p:sp>
      <p:sp>
        <p:nvSpPr>
          <p:cNvPr id="1986910172" name="Content Placeholder 2"/>
          <p:cNvSpPr>
            <a:spLocks noGrp="1"/>
          </p:cNvSpPr>
          <p:nvPr>
            <p:ph idx="1"/>
          </p:nvPr>
        </p:nvSpPr>
        <p:spPr bwMode="auto">
          <a:xfrm flipH="0" flipV="0">
            <a:off x="232359" y="1086027"/>
            <a:ext cx="11554626" cy="5572567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 fontScale="90000" lnSpcReduction="2000"/>
          </a:bodyPr>
          <a:lstStyle/>
          <a:p>
            <a:pPr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Encoder Basics</a:t>
            </a:r>
            <a:endParaRPr sz="2800">
              <a:solidFill>
                <a:schemeClr val="bg1"/>
              </a:solidFill>
              <a:latin typeface="Aptos Display"/>
              <a:ea typeface="Aptos Display"/>
              <a:cs typeface="Aptos Display"/>
            </a:endParaRPr>
          </a:p>
          <a:p>
            <a:pPr lvl="1">
              <a:defRPr/>
            </a:pPr>
            <a:r>
              <a:rPr sz="24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Incremental Encoder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2">
              <a:defRPr/>
            </a:pPr>
            <a:r>
              <a:rPr sz="20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Generates </a:t>
            </a:r>
            <a:r>
              <a:rPr sz="20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digital pulses (ticks)</a:t>
            </a:r>
            <a:r>
              <a:rPr sz="20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 when motor shaft rotates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2">
              <a:defRPr/>
            </a:pPr>
            <a:r>
              <a:rPr sz="20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Output = </a:t>
            </a:r>
            <a:r>
              <a:rPr sz="20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ticks only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>
              <a:defRPr/>
            </a:pP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Tick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4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One pulse generated by the encoder</a:t>
            </a:r>
            <a:endParaRPr sz="2400" b="0" i="0" u="none">
              <a:solidFill>
                <a:schemeClr val="bg1"/>
              </a:solidFill>
              <a:latin typeface="Aptos Display"/>
              <a:ea typeface="Aptos Display"/>
              <a:cs typeface="Aptos Display"/>
            </a:endParaRPr>
          </a:p>
          <a:p>
            <a:pPr>
              <a:defRPr/>
            </a:pP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Encoder PPR (Pulses Per Revolution)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Number of ticks per </a:t>
            </a: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motor shaft revolution</a:t>
            </a:r>
            <a:endParaRPr sz="2800" b="0" i="0" u="none">
              <a:solidFill>
                <a:schemeClr val="bg1"/>
              </a:solidFill>
              <a:latin typeface="Aptos Display"/>
              <a:ea typeface="Aptos Display"/>
              <a:cs typeface="Aptos Display"/>
            </a:endParaRPr>
          </a:p>
          <a:p>
            <a:pPr marL="457200" lvl="1" indent="0">
              <a:buFont typeface="Arial"/>
              <a:buNone/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	</a:t>
            </a:r>
            <a:r>
              <a:rPr lang="en-US" sz="2400" b="0" i="1" u="none" strike="noStrike" cap="none" spc="0">
                <a:solidFill>
                  <a:schemeClr val="accent5">
                    <a:lumMod val="75000"/>
                  </a:schemeClr>
                </a:solidFill>
                <a:latin typeface="Aptos Display"/>
                <a:ea typeface="Aptos Display"/>
                <a:cs typeface="Aptos Display"/>
              </a:rPr>
              <a:t>ENCODER_PPR = 11</a:t>
            </a:r>
            <a:endParaRPr lang="en-US" sz="2400" b="0" i="1" u="none" strike="noStrike" cap="none" spc="0">
              <a:solidFill>
                <a:schemeClr val="accent5">
                  <a:lumMod val="75000"/>
                </a:schemeClr>
              </a:solidFill>
              <a:latin typeface="Aptos Display"/>
              <a:ea typeface="Aptos Display"/>
              <a:cs typeface="Aptos Display"/>
            </a:endParaRPr>
          </a:p>
          <a:p>
            <a:pPr>
              <a:defRPr/>
            </a:pP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Gear Ratio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marL="457200" lvl="1" indent="0">
              <a:buFont typeface="Arial"/>
              <a:buNone/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Ratio between motor rotation and wheel rotation</a:t>
            </a:r>
            <a:endParaRPr lang="en-US" sz="2800" b="0" i="1" u="none" strike="noStrike" cap="none" spc="0">
              <a:solidFill>
                <a:schemeClr val="bg1"/>
              </a:solidFill>
              <a:latin typeface="Aptos Display"/>
              <a:ea typeface="Aptos Display"/>
              <a:cs typeface="Aptos Display"/>
            </a:endParaRPr>
          </a:p>
          <a:p>
            <a:pPr marL="457200" lvl="1" indent="0">
              <a:buFont typeface="Arial"/>
              <a:buNone/>
              <a:defRPr/>
            </a:pPr>
            <a:r>
              <a:rPr lang="en-US" sz="2400" b="0" i="1" u="none" strike="noStrike" cap="none" spc="0">
                <a:solidFill>
                  <a:srgbClr val="FFC000"/>
                </a:solidFill>
                <a:latin typeface="Aptos Display"/>
                <a:ea typeface="Aptos Display"/>
                <a:cs typeface="Aptos Display"/>
              </a:rPr>
              <a:t>	GEAR_RATIO = 35;</a:t>
            </a:r>
            <a:endParaRPr lang="en-US" sz="2400" b="0" i="1" u="none" strike="noStrike" cap="none" spc="0">
              <a:solidFill>
                <a:srgbClr val="FFC000"/>
              </a:solidFill>
              <a:latin typeface="Aptos Display"/>
              <a:ea typeface="Aptos Display"/>
              <a:cs typeface="Aptos Display"/>
            </a:endParaRPr>
          </a:p>
          <a:p>
            <a:pPr>
              <a:defRPr/>
            </a:pPr>
            <a:r>
              <a:rPr sz="2800" b="0" i="0" u="none">
                <a:solidFill>
                  <a:schemeClr val="bg1"/>
                </a:solidFill>
                <a:latin typeface="Times New Roman"/>
                <a:ea typeface="Times New Roman"/>
                <a:cs typeface="Times New Roman"/>
              </a:rPr>
              <a:t>Meaning:</a:t>
            </a:r>
            <a:endParaRPr sz="2800">
              <a:solidFill>
                <a:schemeClr val="bg1"/>
              </a:solidFill>
            </a:endParaRPr>
          </a:p>
          <a:p>
            <a:pPr marL="457200" lvl="1" indent="0">
              <a:buFont typeface="Arial"/>
              <a:buNone/>
              <a:defRPr/>
            </a:pPr>
            <a:r>
              <a:rPr sz="2800" b="0" i="0" u="none">
                <a:solidFill>
                  <a:schemeClr val="bg1"/>
                </a:solidFill>
                <a:latin typeface="Times New Roman"/>
                <a:ea typeface="Times New Roman"/>
                <a:cs typeface="Times New Roman"/>
              </a:rPr>
              <a:t>Motor rotates 35 times → Wheel rotates once</a:t>
            </a:r>
            <a:endParaRPr lang="en-US" sz="2400" b="0" i="1" u="none">
              <a:solidFill>
                <a:schemeClr val="accent5">
                  <a:lumMod val="75000"/>
                </a:schemeClr>
              </a:solidFill>
              <a:latin typeface="Aptos Display"/>
              <a:ea typeface="Aptos Display"/>
              <a:cs typeface="Aptos Display"/>
            </a:endParaRPr>
          </a:p>
        </p:txBody>
      </p:sp>
      <p:pic>
        <p:nvPicPr>
          <p:cNvPr id="1668495568" name="Picture 3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9971312" y="156100"/>
            <a:ext cx="2037718" cy="549227"/>
          </a:xfrm>
          <a:prstGeom prst="rect">
            <a:avLst/>
          </a:prstGeom>
        </p:spPr>
      </p:pic>
      <p:pic>
        <p:nvPicPr>
          <p:cNvPr id="1972596829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7404084" y="3616238"/>
            <a:ext cx="4532009" cy="2752723"/>
          </a:xfrm>
          <a:prstGeom prst="rect">
            <a:avLst/>
          </a:prstGeom>
        </p:spPr>
      </p:pic>
      <p:pic>
        <p:nvPicPr>
          <p:cNvPr id="693040294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 rot="0" flipH="0" flipV="0">
            <a:off x="7404084" y="705326"/>
            <a:ext cx="1507597" cy="280772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chemeClr val="tx2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68493510" name="Title 1"/>
          <p:cNvSpPr>
            <a:spLocks noGrp="1"/>
          </p:cNvSpPr>
          <p:nvPr>
            <p:ph type="title"/>
          </p:nvPr>
        </p:nvSpPr>
        <p:spPr bwMode="auto">
          <a:xfrm flipH="0" flipV="0">
            <a:off x="108245" y="-46471"/>
            <a:ext cx="10515600" cy="1132498"/>
          </a:xfrm>
        </p:spPr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rmAutofit fontScale="90000" lnSpcReduction="2000"/>
          </a:bodyPr>
          <a:lstStyle/>
          <a:p>
            <a:pPr>
              <a:defRPr/>
            </a:pPr>
            <a:r>
              <a:rPr lang="en-US" sz="4400" b="0" i="0" u="none" strike="noStrike" cap="none" spc="0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Encoder-Based Distance Measurement   &amp; Straight Motion</a:t>
            </a:r>
            <a:endParaRPr/>
          </a:p>
        </p:txBody>
      </p:sp>
      <p:sp>
        <p:nvSpPr>
          <p:cNvPr id="1088623432" name="Content Placeholder 2"/>
          <p:cNvSpPr>
            <a:spLocks noGrp="1"/>
          </p:cNvSpPr>
          <p:nvPr>
            <p:ph idx="1"/>
          </p:nvPr>
        </p:nvSpPr>
        <p:spPr bwMode="auto">
          <a:xfrm flipH="0" flipV="0">
            <a:off x="232359" y="1086027"/>
            <a:ext cx="11554626" cy="5572567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>
              <a:defRPr/>
            </a:pP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Distance Calculation (Core Formula)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>
              <a:defRPr/>
            </a:pP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Step-1: Wheel Circumference</a:t>
            </a:r>
            <a:endParaRPr/>
          </a:p>
        </p:txBody>
      </p:sp>
      <p:pic>
        <p:nvPicPr>
          <p:cNvPr id="2092127461" name="Picture 3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9971311" y="156099"/>
            <a:ext cx="2037717" cy="549226"/>
          </a:xfrm>
          <a:prstGeom prst="rect">
            <a:avLst/>
          </a:prstGeom>
        </p:spPr>
      </p:pic>
      <p:pic>
        <p:nvPicPr>
          <p:cNvPr id="1334700556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5572454" y="1629088"/>
            <a:ext cx="1485900" cy="466724"/>
          </a:xfrm>
          <a:prstGeom prst="rect">
            <a:avLst/>
          </a:prstGeom>
        </p:spPr>
      </p:pic>
      <p:sp>
        <p:nvSpPr>
          <p:cNvPr id="1132758337" name=""/>
          <p:cNvSpPr txBox="1"/>
          <p:nvPr/>
        </p:nvSpPr>
        <p:spPr bwMode="auto">
          <a:xfrm flipH="0" flipV="0">
            <a:off x="2618060" y="2261074"/>
            <a:ext cx="6659235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>
              <a:defRPr/>
            </a:pPr>
            <a:r>
              <a:rPr>
                <a:solidFill>
                  <a:schemeClr val="bg1"/>
                </a:solidFill>
              </a:rPr>
              <a:t>Program :   WHEEL_CIRC_MM = 3.1416 * WHEEL_DIAMETER_MM;</a:t>
            </a:r>
            <a:endParaRPr>
              <a:solidFill>
                <a:schemeClr val="bg1"/>
              </a:solidFill>
            </a:endParaRPr>
          </a:p>
        </p:txBody>
      </p:sp>
      <p:sp>
        <p:nvSpPr>
          <p:cNvPr id="1973118564" name=""/>
          <p:cNvSpPr/>
          <p:nvPr/>
        </p:nvSpPr>
        <p:spPr bwMode="auto">
          <a:xfrm flipH="0" flipV="0">
            <a:off x="513777" y="2676193"/>
            <a:ext cx="9458613" cy="792839"/>
          </a:xfr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Step-2: Ticks per Wheel Revolution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>
              <a:defRPr/>
            </a:pPr>
            <a:endParaRPr/>
          </a:p>
        </p:txBody>
      </p:sp>
      <p:pic>
        <p:nvPicPr>
          <p:cNvPr id="1791577699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 flipH="0" flipV="0">
            <a:off x="4791341" y="3183255"/>
            <a:ext cx="4933949" cy="428625"/>
          </a:xfrm>
          <a:prstGeom prst="rect">
            <a:avLst/>
          </a:prstGeom>
        </p:spPr>
      </p:pic>
      <p:sp>
        <p:nvSpPr>
          <p:cNvPr id="1352403867" name=""/>
          <p:cNvSpPr txBox="1"/>
          <p:nvPr/>
        </p:nvSpPr>
        <p:spPr bwMode="auto">
          <a:xfrm flipH="0" flipV="0">
            <a:off x="2693329" y="3611880"/>
            <a:ext cx="5915149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>
              <a:defRPr/>
            </a:pPr>
            <a:r>
              <a:rPr>
                <a:solidFill>
                  <a:schemeClr val="bg1"/>
                </a:solidFill>
              </a:rPr>
              <a:t>TICKS_PER_WHEEL_REV = ENCODER_PPR * GEAR_RATIO;</a:t>
            </a:r>
            <a:endParaRPr/>
          </a:p>
        </p:txBody>
      </p:sp>
      <p:sp>
        <p:nvSpPr>
          <p:cNvPr id="391734742" name=""/>
          <p:cNvSpPr/>
          <p:nvPr/>
        </p:nvSpPr>
        <p:spPr bwMode="auto">
          <a:xfrm flipH="0" flipV="0">
            <a:off x="496141" y="4201041"/>
            <a:ext cx="4197497" cy="518519"/>
          </a:xfr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Step-3: Distance per Tick</a:t>
            </a:r>
            <a:endParaRPr/>
          </a:p>
        </p:txBody>
      </p:sp>
      <p:pic>
        <p:nvPicPr>
          <p:cNvPr id="1721092057" name="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>
            <a:off x="4791341" y="4201041"/>
            <a:ext cx="4933949" cy="838198"/>
          </a:xfrm>
          <a:prstGeom prst="rect">
            <a:avLst/>
          </a:prstGeom>
        </p:spPr>
      </p:pic>
      <p:sp>
        <p:nvSpPr>
          <p:cNvPr id="1300117445" name=""/>
          <p:cNvSpPr txBox="1"/>
          <p:nvPr/>
        </p:nvSpPr>
        <p:spPr bwMode="auto">
          <a:xfrm flipH="0" flipV="0">
            <a:off x="2782006" y="5085174"/>
            <a:ext cx="6877690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>
              <a:defRPr/>
            </a:pPr>
            <a:r>
              <a:rPr>
                <a:solidFill>
                  <a:schemeClr val="bg1"/>
                </a:solidFill>
              </a:rPr>
              <a:t>MM_PER_TICK = WHEEL_CIRC_MM / TICKS_PER_WHEEL_REV;</a:t>
            </a:r>
            <a:endParaRPr/>
          </a:p>
        </p:txBody>
      </p:sp>
      <p:sp>
        <p:nvSpPr>
          <p:cNvPr id="21137039" name=""/>
          <p:cNvSpPr/>
          <p:nvPr/>
        </p:nvSpPr>
        <p:spPr bwMode="auto">
          <a:xfrm flipH="0" flipV="0">
            <a:off x="496141" y="5504706"/>
            <a:ext cx="9357076" cy="1067159"/>
          </a:xfr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r>
              <a:rPr sz="2800" b="1" i="0" u="none">
                <a:solidFill>
                  <a:schemeClr val="bg1"/>
                </a:solidFill>
                <a:latin typeface="Times New Roman"/>
                <a:ea typeface="Times New Roman"/>
                <a:cs typeface="Times New Roman"/>
              </a:rPr>
              <a:t>Distance  Traveled </a:t>
            </a:r>
            <a:endParaRPr sz="2800">
              <a:solidFill>
                <a:schemeClr val="bg1"/>
              </a:solidFill>
            </a:endParaRPr>
          </a:p>
          <a:p>
            <a:pPr>
              <a:defRPr/>
            </a:pPr>
            <a:endParaRPr/>
          </a:p>
          <a:p>
            <a:pPr>
              <a:defRPr/>
            </a:pPr>
            <a:r>
              <a:rPr lang="en-US" sz="2400" b="0" i="0" u="none" strike="noStrike" cap="none" spc="0">
                <a:solidFill>
                  <a:schemeClr val="bg1"/>
                </a:solidFill>
                <a:latin typeface="Aptos"/>
                <a:ea typeface="Aptos"/>
                <a:cs typeface="Aptos"/>
              </a:rPr>
              <a:t>		       </a:t>
            </a:r>
            <a:r>
              <a:rPr lang="en-US" sz="1800" b="0" i="0" u="none" strike="noStrike" cap="none" spc="0">
                <a:solidFill>
                  <a:schemeClr val="bg1"/>
                </a:solidFill>
                <a:latin typeface="Aptos"/>
                <a:ea typeface="Aptos"/>
                <a:cs typeface="Aptos"/>
              </a:rPr>
              <a:t>distanceMM = avgTicks * MM_PER_TICK;</a:t>
            </a:r>
            <a:endParaRPr lang="en-US" sz="2800" b="0" i="0" u="none" strike="noStrike" cap="none" spc="0">
              <a:solidFill>
                <a:schemeClr val="bg1"/>
              </a:solidFill>
              <a:latin typeface="Aptos"/>
              <a:ea typeface="Aptos"/>
              <a:cs typeface="Aptos"/>
            </a:endParaRPr>
          </a:p>
        </p:txBody>
      </p:sp>
      <p:pic>
        <p:nvPicPr>
          <p:cNvPr id="1175338699" name=""/>
          <p:cNvPicPr>
            <a:picLocks noChangeAspect="1"/>
          </p:cNvPicPr>
          <p:nvPr/>
        </p:nvPicPr>
        <p:blipFill>
          <a:blip r:embed="rId7"/>
          <a:stretch/>
        </p:blipFill>
        <p:spPr bwMode="auto">
          <a:xfrm flipH="0" flipV="0">
            <a:off x="4791341" y="5605850"/>
            <a:ext cx="4933949" cy="5905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chemeClr val="tx2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39210141" name="Title 1"/>
          <p:cNvSpPr>
            <a:spLocks noGrp="1"/>
          </p:cNvSpPr>
          <p:nvPr>
            <p:ph type="title"/>
          </p:nvPr>
        </p:nvSpPr>
        <p:spPr bwMode="auto">
          <a:xfrm flipH="0" flipV="0">
            <a:off x="108245" y="-46471"/>
            <a:ext cx="10515600" cy="1132498"/>
          </a:xfrm>
        </p:spPr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rmAutofit fontScale="90000" lnSpcReduction="2000"/>
          </a:bodyPr>
          <a:lstStyle/>
          <a:p>
            <a:pPr>
              <a:defRPr/>
            </a:pPr>
            <a:r>
              <a:rPr lang="en-US" sz="4400" b="0" i="0" u="none" strike="noStrike" cap="none" spc="0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Encoder-Based Distance Measurement   &amp; Straight Motion</a:t>
            </a:r>
            <a:endParaRPr/>
          </a:p>
        </p:txBody>
      </p:sp>
      <p:sp>
        <p:nvSpPr>
          <p:cNvPr id="1714783448" name="Content Placeholder 2"/>
          <p:cNvSpPr>
            <a:spLocks noGrp="1"/>
          </p:cNvSpPr>
          <p:nvPr>
            <p:ph idx="1"/>
          </p:nvPr>
        </p:nvSpPr>
        <p:spPr bwMode="auto">
          <a:xfrm flipH="0" flipV="0">
            <a:off x="108245" y="1210653"/>
            <a:ext cx="11554626" cy="5572567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>
              <a:defRPr/>
            </a:pP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Straight Motion Logic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>
              <a:defRPr/>
            </a:pP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Why Straight Correction is Needed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Left and right motors never rotate exactly the same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Small mismatch causes drift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>
              <a:defRPr/>
            </a:pP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Correction Formula</a:t>
            </a:r>
            <a:endParaRPr sz="2800">
              <a:solidFill>
                <a:schemeClr val="bg1"/>
              </a:solidFill>
              <a:latin typeface="Aptos Display"/>
              <a:ea typeface="Aptos Display"/>
              <a:cs typeface="Aptos Display"/>
            </a:endParaRPr>
          </a:p>
          <a:p>
            <a:pPr lvl="1">
              <a:defRPr/>
            </a:pPr>
            <a:r>
              <a:rPr lang="en-US" sz="2400" b="0" i="0" u="none" strike="noStrike" cap="none" spc="0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correction = (lTicks - rTicks) * kStraight;</a:t>
            </a:r>
            <a:endParaRPr sz="2400" b="0" i="0" u="none" strike="noStrike" cap="none" spc="0">
              <a:solidFill>
                <a:schemeClr val="bg1"/>
              </a:solidFill>
              <a:latin typeface="Aptos Display"/>
              <a:ea typeface="Aptos Display"/>
              <a:cs typeface="Aptos Display"/>
            </a:endParaRPr>
          </a:p>
          <a:p>
            <a:pPr lvl="1">
              <a:defRPr/>
            </a:pPr>
            <a:r>
              <a:rPr lang="en-US" sz="2400" b="0" i="0" u="none" strike="noStrike" cap="none" spc="0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pwmL = basePWM - correction;</a:t>
            </a:r>
            <a:endParaRPr sz="2400" b="0" i="0" u="none" strike="noStrike" cap="none" spc="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lang="en-US" sz="2400" b="0" i="0" u="none" strike="noStrike" cap="none" spc="0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pwmR = basePWM + correction;</a:t>
            </a:r>
            <a:endParaRPr sz="2800" b="0" i="0" u="none" strike="noStrike" cap="none" spc="0">
              <a:solidFill>
                <a:schemeClr val="bg1"/>
              </a:solidFill>
              <a:latin typeface="Aptos Display"/>
              <a:ea typeface="Aptos Display"/>
              <a:cs typeface="Aptos Display"/>
            </a:endParaRPr>
          </a:p>
          <a:p>
            <a:pPr lvl="1">
              <a:defRPr/>
            </a:pPr>
            <a:endParaRPr sz="2800" b="0" i="0" u="none" strike="noStrike" cap="none" spc="0">
              <a:solidFill>
                <a:schemeClr val="bg1"/>
              </a:solidFill>
              <a:latin typeface="Aptos Display"/>
              <a:ea typeface="Aptos Display"/>
              <a:cs typeface="Aptos Display"/>
            </a:endParaRPr>
          </a:p>
          <a:p>
            <a:pPr lvl="1">
              <a:defRPr/>
            </a:pPr>
            <a:r>
              <a:rPr sz="2800" b="0" i="0" u="none">
                <a:solidFill>
                  <a:schemeClr val="bg1"/>
                </a:solidFill>
                <a:latin typeface="Times New Roman"/>
                <a:ea typeface="Times New Roman"/>
                <a:cs typeface="Times New Roman"/>
              </a:rPr>
              <a:t>This is </a:t>
            </a:r>
            <a:r>
              <a:rPr sz="2800" b="1" i="0" u="none">
                <a:solidFill>
                  <a:schemeClr val="bg1"/>
                </a:solidFill>
                <a:latin typeface="Times New Roman"/>
                <a:ea typeface="Times New Roman"/>
                <a:cs typeface="Times New Roman"/>
              </a:rPr>
              <a:t>NOT PI control</a:t>
            </a:r>
            <a:br>
              <a:rPr sz="2800" b="1" i="0" u="none">
                <a:solidFill>
                  <a:schemeClr val="bg1"/>
                </a:solidFill>
                <a:latin typeface="Times New Roman"/>
                <a:ea typeface="Times New Roman"/>
                <a:cs typeface="Times New Roman"/>
              </a:rPr>
            </a:br>
            <a:r>
              <a:rPr sz="2800" b="0" i="0" u="none">
                <a:solidFill>
                  <a:schemeClr val="bg1"/>
                </a:solidFill>
                <a:latin typeface="Times New Roman"/>
                <a:ea typeface="Times New Roman"/>
                <a:cs typeface="Times New Roman"/>
              </a:rPr>
              <a:t> 	This is simple proportional balancing</a:t>
            </a:r>
            <a:endParaRPr lang="en-US" sz="2400" b="0" i="0" u="none" strike="noStrike" cap="none" spc="0">
              <a:solidFill>
                <a:schemeClr val="bg1"/>
              </a:solidFill>
              <a:latin typeface="Aptos Display"/>
              <a:ea typeface="Aptos Display"/>
              <a:cs typeface="Aptos Display"/>
            </a:endParaRPr>
          </a:p>
        </p:txBody>
      </p:sp>
      <p:pic>
        <p:nvPicPr>
          <p:cNvPr id="669537820" name="Picture 3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9971311" y="156099"/>
            <a:ext cx="2037717" cy="54922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chemeClr val="tx2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73064135" name="Title 1"/>
          <p:cNvSpPr>
            <a:spLocks noGrp="1"/>
          </p:cNvSpPr>
          <p:nvPr>
            <p:ph type="title"/>
          </p:nvPr>
        </p:nvSpPr>
        <p:spPr bwMode="auto">
          <a:xfrm flipH="0" flipV="0">
            <a:off x="123284" y="-35461"/>
            <a:ext cx="10515600" cy="1103685"/>
          </a:xfrm>
        </p:spPr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rmAutofit fontScale="90000" lnSpcReduction="2000"/>
          </a:bodyPr>
          <a:lstStyle/>
          <a:p>
            <a:pPr>
              <a:defRPr/>
            </a:pPr>
            <a:r>
              <a:rPr lang="en-US" sz="4400" b="0" i="0" u="none" strike="noStrike" cap="none" spc="0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Encoder-Based Distance Measurement   &amp; Straight Motion</a:t>
            </a:r>
            <a:endParaRPr/>
          </a:p>
        </p:txBody>
      </p:sp>
      <p:sp>
        <p:nvSpPr>
          <p:cNvPr id="844390267" name="Content Placeholder 2"/>
          <p:cNvSpPr>
            <a:spLocks noGrp="1"/>
          </p:cNvSpPr>
          <p:nvPr>
            <p:ph idx="1"/>
          </p:nvPr>
        </p:nvSpPr>
        <p:spPr bwMode="auto">
          <a:xfrm flipH="0" flipV="0">
            <a:off x="187850" y="961401"/>
            <a:ext cx="11643644" cy="5795116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>
              <a:defRPr/>
            </a:pPr>
            <a:r>
              <a:rPr lang="en-US" sz="2800" b="1" i="0" u="none" strike="noStrike" cap="none" spc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</a:rPr>
              <a:t>Robot Car-3 - Assembled view and Creative Board component layout</a:t>
            </a:r>
            <a:endParaRPr sz="2800" b="1" i="0" u="none">
              <a:solidFill>
                <a:schemeClr val="bg1"/>
              </a:solidFill>
              <a:latin typeface="Times New Roman"/>
              <a:ea typeface="Times New Roman"/>
              <a:cs typeface="Times New Roman"/>
            </a:endParaRPr>
          </a:p>
        </p:txBody>
      </p:sp>
      <p:pic>
        <p:nvPicPr>
          <p:cNvPr id="847270973" name="Picture 3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9971313" y="156101"/>
            <a:ext cx="2037719" cy="549228"/>
          </a:xfrm>
          <a:prstGeom prst="rect">
            <a:avLst/>
          </a:prstGeom>
        </p:spPr>
      </p:pic>
      <p:pic>
        <p:nvPicPr>
          <p:cNvPr id="424981607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526121" y="1554661"/>
            <a:ext cx="4557756" cy="5014917"/>
          </a:xfrm>
          <a:prstGeom prst="rect">
            <a:avLst/>
          </a:prstGeom>
        </p:spPr>
      </p:pic>
      <p:sp>
        <p:nvSpPr>
          <p:cNvPr id="573035513" name=""/>
          <p:cNvSpPr/>
          <p:nvPr/>
        </p:nvSpPr>
        <p:spPr bwMode="auto">
          <a:xfrm flipH="0" flipV="0">
            <a:off x="3819812" y="3302593"/>
            <a:ext cx="2020724" cy="195841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897559557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 rot="0" flipH="0" flipV="0">
            <a:off x="5840537" y="1495513"/>
            <a:ext cx="5287710" cy="51274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chemeClr val="tx2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17825318" name="Title 1"/>
          <p:cNvSpPr>
            <a:spLocks noGrp="1"/>
          </p:cNvSpPr>
          <p:nvPr>
            <p:ph type="title"/>
          </p:nvPr>
        </p:nvSpPr>
        <p:spPr bwMode="auto">
          <a:xfrm flipH="0" flipV="0">
            <a:off x="123283" y="-35460"/>
            <a:ext cx="10515600" cy="1103684"/>
          </a:xfrm>
        </p:spPr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rmAutofit fontScale="90000" lnSpcReduction="2000"/>
          </a:bodyPr>
          <a:lstStyle/>
          <a:p>
            <a:pPr>
              <a:defRPr/>
            </a:pPr>
            <a:r>
              <a:rPr lang="en-US" sz="4400" b="0" i="0" u="none" strike="noStrike" cap="none" spc="0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Encoder-Based Distance Measurement   &amp; Straight Motion</a:t>
            </a:r>
            <a:endParaRPr/>
          </a:p>
        </p:txBody>
      </p:sp>
      <p:sp>
        <p:nvSpPr>
          <p:cNvPr id="209986168" name="Content Placeholder 2"/>
          <p:cNvSpPr>
            <a:spLocks noGrp="1"/>
          </p:cNvSpPr>
          <p:nvPr>
            <p:ph idx="1"/>
          </p:nvPr>
        </p:nvSpPr>
        <p:spPr bwMode="auto">
          <a:xfrm flipH="0" flipV="0">
            <a:off x="187849" y="961400"/>
            <a:ext cx="11643643" cy="5795115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>
              <a:defRPr/>
            </a:pPr>
            <a:r>
              <a:rPr lang="en-US" sz="2800" b="1" i="0" u="none" strike="noStrike" cap="none" spc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</a:rPr>
              <a:t>Hardware Architecture</a:t>
            </a:r>
            <a:endParaRPr sz="2800" b="1" i="0" u="none">
              <a:solidFill>
                <a:schemeClr val="bg1"/>
              </a:solidFill>
              <a:latin typeface="Times New Roman"/>
              <a:ea typeface="Times New Roman"/>
              <a:cs typeface="Times New Roman"/>
            </a:endParaRPr>
          </a:p>
        </p:txBody>
      </p:sp>
      <p:pic>
        <p:nvPicPr>
          <p:cNvPr id="1438068052" name="Picture 3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9971312" y="156100"/>
            <a:ext cx="2037718" cy="549227"/>
          </a:xfrm>
          <a:prstGeom prst="rect">
            <a:avLst/>
          </a:prstGeom>
        </p:spPr>
      </p:pic>
      <p:graphicFrame>
        <p:nvGraphicFramePr>
          <p:cNvPr id="1439958783" name=""/>
          <p:cNvGraphicFramePr>
            <a:graphicFrameLocks xmlns:a="http://schemas.openxmlformats.org/drawingml/2006/main"/>
          </p:cNvGraphicFramePr>
          <p:nvPr/>
        </p:nvGraphicFramePr>
        <p:xfrm>
          <a:off x="4470369" y="961400"/>
          <a:ext cx="7219414" cy="7101296"/>
        </p:xfrm>
        <a:graphic>
          <a:graphicData uri="http://schemas.openxmlformats.org/drawingml/2006/table">
            <a:tbl>
              <a:tblPr firstRow="1" firstCol="1" lastRow="0" lastCol="0" bandRow="1" bandCol="0">
                <a:tableStyleId>{5C22544A-7EE6-4342-B048-85BDC9FD1C3A}</a:tableStyleId>
              </a:tblPr>
              <a:tblGrid>
                <a:gridCol w="1350000"/>
                <a:gridCol w="1563593"/>
                <a:gridCol w="3223755"/>
                <a:gridCol w="1388613"/>
              </a:tblGrid>
              <a:tr h="642664"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400" b="1">
                          <a:solidFill>
                            <a:srgbClr val="000000"/>
                          </a:solidFill>
                          <a:latin typeface="Aptos Display"/>
                          <a:ea typeface="Aptos Display"/>
                          <a:cs typeface="Aptos Display"/>
                        </a:rPr>
                        <a:t>Pin Name</a:t>
                      </a:r>
                      <a:endParaRPr sz="1400">
                        <a:latin typeface="Aptos Display"/>
                        <a:cs typeface="Aptos Display"/>
                      </a:endParaRPr>
                    </a:p>
                  </a:txBody>
                  <a:tcPr vert="horz"/>
                </a:tc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400" b="1">
                          <a:solidFill>
                            <a:srgbClr val="000000"/>
                          </a:solidFill>
                          <a:latin typeface="Aptos Display"/>
                          <a:ea typeface="Aptos Display"/>
                          <a:cs typeface="Aptos Display"/>
                        </a:rPr>
                        <a:t>Function</a:t>
                      </a:r>
                      <a:endParaRPr sz="1400">
                        <a:latin typeface="Aptos Display"/>
                        <a:cs typeface="Aptos Display"/>
                      </a:endParaRPr>
                    </a:p>
                  </a:txBody>
                  <a:tcPr vert="horz"/>
                </a:tc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400" b="1">
                          <a:solidFill>
                            <a:srgbClr val="000000"/>
                          </a:solidFill>
                          <a:latin typeface="Aptos Display"/>
                          <a:ea typeface="Aptos Display"/>
                          <a:cs typeface="Aptos Display"/>
                        </a:rPr>
                        <a:t>Description</a:t>
                      </a:r>
                      <a:endParaRPr sz="1400">
                        <a:latin typeface="Aptos Display"/>
                        <a:cs typeface="Aptos Display"/>
                      </a:endParaRPr>
                    </a:p>
                  </a:txBody>
                  <a:tcPr vert="horz"/>
                </a:tc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400" b="1">
                          <a:solidFill>
                            <a:srgbClr val="000000"/>
                          </a:solidFill>
                          <a:latin typeface="Aptos Display"/>
                          <a:ea typeface="Aptos Display"/>
                          <a:cs typeface="Aptos Display"/>
                        </a:rPr>
                        <a:t>Connected To (in Our Robot)</a:t>
                      </a:r>
                      <a:endParaRPr sz="1400">
                        <a:latin typeface="Aptos Display"/>
                        <a:cs typeface="Aptos Display"/>
                      </a:endParaRPr>
                    </a:p>
                  </a:txBody>
                  <a:tcPr vert="horz"/>
                </a:tc>
              </a:tr>
              <a:tr h="473173"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400">
                          <a:solidFill>
                            <a:srgbClr val="000000"/>
                          </a:solidFill>
                          <a:latin typeface="Aptos Display"/>
                          <a:ea typeface="Aptos Display"/>
                          <a:cs typeface="Aptos Display"/>
                        </a:rPr>
                        <a:t>PWMA</a:t>
                      </a:r>
                      <a:r>
                        <a:rPr sz="1200">
                          <a:solidFill>
                            <a:srgbClr val="000000"/>
                          </a:solidFill>
                          <a:latin typeface="Aptos Display"/>
                          <a:ea typeface="Aptos Display"/>
                          <a:cs typeface="Aptos Display"/>
                        </a:rPr>
                        <a:t>(</a:t>
                      </a:r>
                      <a:r>
                        <a:rPr sz="1200" b="0" i="0" u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PWM_L</a:t>
                      </a:r>
                      <a:r>
                        <a:rPr sz="1200">
                          <a:solidFill>
                            <a:srgbClr val="000000"/>
                          </a:solidFill>
                          <a:latin typeface="Aptos Display"/>
                          <a:ea typeface="Aptos Display"/>
                          <a:cs typeface="Aptos Display"/>
                        </a:rPr>
                        <a:t>)</a:t>
                      </a:r>
                      <a:endParaRPr sz="1400">
                        <a:latin typeface="Aptos Display"/>
                        <a:cs typeface="Aptos Display"/>
                      </a:endParaRPr>
                    </a:p>
                  </a:txBody>
                  <a:tcPr vert="horz"/>
                </a:tc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400">
                          <a:solidFill>
                            <a:srgbClr val="000000"/>
                          </a:solidFill>
                          <a:latin typeface="Aptos Display"/>
                          <a:ea typeface="Aptos Display"/>
                          <a:cs typeface="Aptos Display"/>
                        </a:rPr>
                        <a:t>Speed Control (A)</a:t>
                      </a:r>
                      <a:endParaRPr sz="1400">
                        <a:latin typeface="Aptos Display"/>
                        <a:cs typeface="Aptos Display"/>
                      </a:endParaRPr>
                    </a:p>
                  </a:txBody>
                  <a:tcPr vert="horz"/>
                </a:tc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400">
                          <a:solidFill>
                            <a:srgbClr val="000000"/>
                          </a:solidFill>
                          <a:latin typeface="Aptos Display"/>
                          <a:ea typeface="Aptos Display"/>
                          <a:cs typeface="Aptos Display"/>
                        </a:rPr>
                        <a:t>PWM input for Motor A speed (0-255)</a:t>
                      </a:r>
                      <a:endParaRPr sz="1400">
                        <a:latin typeface="Aptos Display"/>
                        <a:cs typeface="Aptos Display"/>
                      </a:endParaRPr>
                    </a:p>
                  </a:txBody>
                  <a:tcPr vert="horz"/>
                </a:tc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400">
                          <a:solidFill>
                            <a:srgbClr val="000000"/>
                          </a:solidFill>
                          <a:latin typeface="Aptos Display"/>
                          <a:ea typeface="Aptos Display"/>
                          <a:cs typeface="Aptos Display"/>
                        </a:rPr>
                        <a:t>Arduino Pin 6</a:t>
                      </a:r>
                      <a:endParaRPr sz="1400">
                        <a:latin typeface="Aptos Display"/>
                        <a:cs typeface="Aptos Display"/>
                      </a:endParaRPr>
                    </a:p>
                  </a:txBody>
                  <a:tcPr vert="horz"/>
                </a:tc>
              </a:tr>
              <a:tr h="341273"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400">
                          <a:solidFill>
                            <a:srgbClr val="000000"/>
                          </a:solidFill>
                          <a:latin typeface="Aptos Display"/>
                          <a:ea typeface="Aptos Display"/>
                          <a:cs typeface="Aptos Display"/>
                        </a:rPr>
                        <a:t>AIN1 (</a:t>
                      </a:r>
                      <a:r>
                        <a:rPr sz="1200" b="0" i="1" u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IN1_L)</a:t>
                      </a:r>
                      <a:endParaRPr sz="1400">
                        <a:latin typeface="Aptos Display"/>
                        <a:cs typeface="Aptos Display"/>
                      </a:endParaRPr>
                    </a:p>
                  </a:txBody>
                  <a:tcPr vert="horz"/>
                </a:tc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400">
                          <a:solidFill>
                            <a:srgbClr val="000000"/>
                          </a:solidFill>
                          <a:latin typeface="Aptos Display"/>
                          <a:ea typeface="Aptos Display"/>
                          <a:cs typeface="Aptos Display"/>
                        </a:rPr>
                        <a:t>Direction (A) Bit 1</a:t>
                      </a:r>
                      <a:endParaRPr sz="1400">
                        <a:latin typeface="Aptos Display"/>
                        <a:cs typeface="Aptos Display"/>
                      </a:endParaRPr>
                    </a:p>
                  </a:txBody>
                  <a:tcPr vert="horz"/>
                </a:tc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400">
                          <a:solidFill>
                            <a:srgbClr val="000000"/>
                          </a:solidFill>
                          <a:latin typeface="Aptos Display"/>
                          <a:ea typeface="Aptos Display"/>
                          <a:cs typeface="Aptos Display"/>
                        </a:rPr>
                        <a:t>Motor A direction control</a:t>
                      </a:r>
                      <a:endParaRPr sz="1400">
                        <a:latin typeface="Aptos Display"/>
                        <a:cs typeface="Aptos Display"/>
                      </a:endParaRPr>
                    </a:p>
                  </a:txBody>
                  <a:tcPr vert="horz"/>
                </a:tc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400">
                          <a:solidFill>
                            <a:srgbClr val="000000"/>
                          </a:solidFill>
                          <a:latin typeface="Aptos Display"/>
                          <a:ea typeface="Aptos Display"/>
                          <a:cs typeface="Aptos Display"/>
                        </a:rPr>
                        <a:t>Arduino Pin 7</a:t>
                      </a:r>
                      <a:endParaRPr sz="1400">
                        <a:latin typeface="Aptos Display"/>
                        <a:cs typeface="Aptos Display"/>
                      </a:endParaRPr>
                    </a:p>
                  </a:txBody>
                  <a:tcPr vert="horz"/>
                </a:tc>
              </a:tr>
              <a:tr h="341273"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400">
                          <a:solidFill>
                            <a:srgbClr val="000000"/>
                          </a:solidFill>
                          <a:latin typeface="Aptos Display"/>
                          <a:ea typeface="Aptos Display"/>
                          <a:cs typeface="Aptos Display"/>
                        </a:rPr>
                        <a:t>AIN2 </a:t>
                      </a:r>
                      <a:r>
                        <a:rPr lang="en-US" sz="1200" b="1" i="0" u="none" strike="noStrike" cap="none" spc="0">
                          <a:solidFill>
                            <a:srgbClr val="000000"/>
                          </a:solidFill>
                          <a:latin typeface="Aptos Display"/>
                          <a:ea typeface="Aptos Display"/>
                          <a:cs typeface="Aptos Display"/>
                        </a:rPr>
                        <a:t>(</a:t>
                      </a:r>
                      <a:r>
                        <a:rPr lang="en-US" sz="1200" b="0" i="1" u="none" strike="noStrike" cap="none" spc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IN2_L)</a:t>
                      </a:r>
                      <a:endParaRPr sz="1400">
                        <a:latin typeface="Aptos Display"/>
                        <a:cs typeface="Aptos Display"/>
                      </a:endParaRPr>
                    </a:p>
                  </a:txBody>
                  <a:tcPr vert="horz"/>
                </a:tc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400">
                          <a:solidFill>
                            <a:srgbClr val="000000"/>
                          </a:solidFill>
                          <a:latin typeface="Aptos Display"/>
                          <a:ea typeface="Aptos Display"/>
                          <a:cs typeface="Aptos Display"/>
                        </a:rPr>
                        <a:t>Direction (A) Bit 2</a:t>
                      </a:r>
                      <a:endParaRPr sz="1400">
                        <a:latin typeface="Aptos Display"/>
                        <a:cs typeface="Aptos Display"/>
                      </a:endParaRPr>
                    </a:p>
                  </a:txBody>
                  <a:tcPr vert="horz"/>
                </a:tc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400">
                          <a:solidFill>
                            <a:srgbClr val="000000"/>
                          </a:solidFill>
                          <a:latin typeface="Aptos Display"/>
                          <a:ea typeface="Aptos Display"/>
                          <a:cs typeface="Aptos Display"/>
                        </a:rPr>
                        <a:t>Motor A direction control</a:t>
                      </a:r>
                      <a:endParaRPr sz="1400">
                        <a:latin typeface="Aptos Display"/>
                        <a:cs typeface="Aptos Display"/>
                      </a:endParaRPr>
                    </a:p>
                  </a:txBody>
                  <a:tcPr vert="horz"/>
                </a:tc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400">
                          <a:solidFill>
                            <a:srgbClr val="000000"/>
                          </a:solidFill>
                          <a:latin typeface="Aptos Display"/>
                          <a:ea typeface="Aptos Display"/>
                          <a:cs typeface="Aptos Display"/>
                        </a:rPr>
                        <a:t>Arduino Pin 8</a:t>
                      </a:r>
                      <a:endParaRPr sz="1400">
                        <a:latin typeface="Aptos Display"/>
                        <a:cs typeface="Aptos Display"/>
                      </a:endParaRPr>
                    </a:p>
                  </a:txBody>
                  <a:tcPr vert="horz"/>
                </a:tc>
              </a:tr>
              <a:tr h="453701"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400">
                          <a:solidFill>
                            <a:srgbClr val="000000"/>
                          </a:solidFill>
                          <a:latin typeface="Aptos Display"/>
                          <a:ea typeface="Aptos Display"/>
                          <a:cs typeface="Aptos Display"/>
                        </a:rPr>
                        <a:t>PWMB</a:t>
                      </a:r>
                      <a:r>
                        <a:rPr sz="1200" b="0" i="0" u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(PWM_R)</a:t>
                      </a:r>
                      <a:endParaRPr sz="1400">
                        <a:latin typeface="Aptos Display"/>
                        <a:cs typeface="Aptos Display"/>
                      </a:endParaRPr>
                    </a:p>
                  </a:txBody>
                  <a:tcPr vert="horz"/>
                </a:tc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400">
                          <a:solidFill>
                            <a:srgbClr val="000000"/>
                          </a:solidFill>
                          <a:latin typeface="Aptos Display"/>
                          <a:ea typeface="Aptos Display"/>
                          <a:cs typeface="Aptos Display"/>
                        </a:rPr>
                        <a:t>Speed Control (B)</a:t>
                      </a:r>
                      <a:endParaRPr sz="1400">
                        <a:latin typeface="Aptos Display"/>
                        <a:cs typeface="Aptos Display"/>
                      </a:endParaRPr>
                    </a:p>
                  </a:txBody>
                  <a:tcPr vert="horz"/>
                </a:tc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400">
                          <a:solidFill>
                            <a:srgbClr val="000000"/>
                          </a:solidFill>
                          <a:latin typeface="Aptos Display"/>
                          <a:ea typeface="Aptos Display"/>
                          <a:cs typeface="Aptos Display"/>
                        </a:rPr>
                        <a:t>PWM input for Motor B speed (0-255)</a:t>
                      </a:r>
                      <a:endParaRPr sz="1400">
                        <a:latin typeface="Aptos Display"/>
                        <a:cs typeface="Aptos Display"/>
                      </a:endParaRPr>
                    </a:p>
                  </a:txBody>
                  <a:tcPr vert="horz"/>
                </a:tc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400">
                          <a:solidFill>
                            <a:srgbClr val="000000"/>
                          </a:solidFill>
                          <a:latin typeface="Aptos Display"/>
                          <a:ea typeface="Aptos Display"/>
                          <a:cs typeface="Aptos Display"/>
                        </a:rPr>
                        <a:t>Arduino Pin 11</a:t>
                      </a:r>
                      <a:endParaRPr sz="1400">
                        <a:latin typeface="Aptos Display"/>
                        <a:cs typeface="Aptos Display"/>
                      </a:endParaRPr>
                    </a:p>
                  </a:txBody>
                  <a:tcPr vert="horz"/>
                </a:tc>
              </a:tr>
              <a:tr h="453701"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400">
                          <a:solidFill>
                            <a:srgbClr val="000000"/>
                          </a:solidFill>
                          <a:latin typeface="Aptos Display"/>
                          <a:ea typeface="Aptos Display"/>
                          <a:cs typeface="Aptos Display"/>
                        </a:rPr>
                        <a:t>BIN1 </a:t>
                      </a:r>
                      <a:r>
                        <a:rPr lang="en-US" sz="1200" b="1" i="0" u="none" strike="noStrike" cap="none" spc="0">
                          <a:solidFill>
                            <a:srgbClr val="000000"/>
                          </a:solidFill>
                          <a:latin typeface="Aptos Display"/>
                          <a:ea typeface="Aptos Display"/>
                          <a:cs typeface="Aptos Display"/>
                        </a:rPr>
                        <a:t>(</a:t>
                      </a:r>
                      <a:r>
                        <a:rPr lang="en-US" sz="1200" b="0" i="1" u="none" strike="noStrike" cap="none" spc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IN1_R)</a:t>
                      </a:r>
                      <a:endParaRPr sz="1400">
                        <a:latin typeface="Aptos Display"/>
                        <a:cs typeface="Aptos Display"/>
                      </a:endParaRPr>
                    </a:p>
                  </a:txBody>
                  <a:tcPr vert="horz"/>
                </a:tc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400">
                          <a:solidFill>
                            <a:srgbClr val="000000"/>
                          </a:solidFill>
                          <a:latin typeface="Aptos Display"/>
                          <a:ea typeface="Aptos Display"/>
                          <a:cs typeface="Aptos Display"/>
                        </a:rPr>
                        <a:t>Direction (B) Bit 1</a:t>
                      </a:r>
                      <a:endParaRPr sz="1400">
                        <a:latin typeface="Aptos Display"/>
                        <a:cs typeface="Aptos Display"/>
                      </a:endParaRPr>
                    </a:p>
                  </a:txBody>
                  <a:tcPr vert="horz"/>
                </a:tc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400">
                          <a:solidFill>
                            <a:srgbClr val="000000"/>
                          </a:solidFill>
                          <a:latin typeface="Aptos Display"/>
                          <a:ea typeface="Aptos Display"/>
                          <a:cs typeface="Aptos Display"/>
                        </a:rPr>
                        <a:t>Motor B direction control</a:t>
                      </a:r>
                      <a:endParaRPr sz="1400">
                        <a:latin typeface="Aptos Display"/>
                        <a:cs typeface="Aptos Display"/>
                      </a:endParaRPr>
                    </a:p>
                  </a:txBody>
                  <a:tcPr vert="horz"/>
                </a:tc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400">
                          <a:solidFill>
                            <a:srgbClr val="000000"/>
                          </a:solidFill>
                          <a:latin typeface="Aptos Display"/>
                          <a:ea typeface="Aptos Display"/>
                          <a:cs typeface="Aptos Display"/>
                        </a:rPr>
                        <a:t>Arduino Pin 12</a:t>
                      </a:r>
                      <a:endParaRPr sz="1400">
                        <a:latin typeface="Aptos Display"/>
                        <a:cs typeface="Aptos Display"/>
                      </a:endParaRPr>
                    </a:p>
                  </a:txBody>
                  <a:tcPr vert="horz"/>
                </a:tc>
              </a:tr>
              <a:tr h="453701"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400">
                          <a:solidFill>
                            <a:srgbClr val="000000"/>
                          </a:solidFill>
                          <a:latin typeface="Aptos Display"/>
                          <a:ea typeface="Aptos Display"/>
                          <a:cs typeface="Aptos Display"/>
                        </a:rPr>
                        <a:t>BIN2</a:t>
                      </a:r>
                      <a:r>
                        <a:rPr lang="en-US" sz="1200" b="1" i="0" u="none" strike="noStrike" cap="none" spc="0">
                          <a:solidFill>
                            <a:srgbClr val="000000"/>
                          </a:solidFill>
                          <a:latin typeface="Aptos Display"/>
                          <a:ea typeface="Aptos Display"/>
                          <a:cs typeface="Aptos Display"/>
                        </a:rPr>
                        <a:t>(</a:t>
                      </a:r>
                      <a:r>
                        <a:rPr lang="en-US" sz="1200" b="0" i="1" u="none" strike="noStrike" cap="none" spc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IN2_R)</a:t>
                      </a:r>
                      <a:endParaRPr sz="1400">
                        <a:latin typeface="Aptos Display"/>
                        <a:cs typeface="Aptos Display"/>
                      </a:endParaRPr>
                    </a:p>
                  </a:txBody>
                  <a:tcPr vert="horz"/>
                </a:tc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400">
                          <a:solidFill>
                            <a:srgbClr val="000000"/>
                          </a:solidFill>
                          <a:latin typeface="Aptos Display"/>
                          <a:ea typeface="Aptos Display"/>
                          <a:cs typeface="Aptos Display"/>
                        </a:rPr>
                        <a:t>Direction (B) Bit 2</a:t>
                      </a:r>
                      <a:endParaRPr sz="1400">
                        <a:latin typeface="Aptos Display"/>
                        <a:cs typeface="Aptos Display"/>
                      </a:endParaRPr>
                    </a:p>
                  </a:txBody>
                  <a:tcPr vert="horz"/>
                </a:tc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400">
                          <a:solidFill>
                            <a:srgbClr val="000000"/>
                          </a:solidFill>
                          <a:latin typeface="Aptos Display"/>
                          <a:ea typeface="Aptos Display"/>
                          <a:cs typeface="Aptos Display"/>
                        </a:rPr>
                        <a:t>Motor B direction control</a:t>
                      </a:r>
                      <a:endParaRPr sz="1400">
                        <a:latin typeface="Aptos Display"/>
                        <a:cs typeface="Aptos Display"/>
                      </a:endParaRPr>
                    </a:p>
                  </a:txBody>
                  <a:tcPr vert="horz"/>
                </a:tc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400">
                          <a:solidFill>
                            <a:srgbClr val="000000"/>
                          </a:solidFill>
                          <a:latin typeface="Aptos Display"/>
                          <a:ea typeface="Aptos Display"/>
                          <a:cs typeface="Aptos Display"/>
                        </a:rPr>
                        <a:t>Arduino Pin 10</a:t>
                      </a:r>
                      <a:endParaRPr sz="1400">
                        <a:latin typeface="Aptos Display"/>
                        <a:cs typeface="Aptos Display"/>
                      </a:endParaRPr>
                    </a:p>
                  </a:txBody>
                  <a:tcPr vert="horz"/>
                </a:tc>
              </a:tr>
              <a:tr h="453701"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400">
                          <a:solidFill>
                            <a:srgbClr val="000000"/>
                          </a:solidFill>
                          <a:latin typeface="Aptos Display"/>
                          <a:ea typeface="Aptos Display"/>
                          <a:cs typeface="Aptos Display"/>
                        </a:rPr>
                        <a:t>STBY</a:t>
                      </a:r>
                      <a:endParaRPr sz="1400">
                        <a:latin typeface="Aptos Display"/>
                        <a:cs typeface="Aptos Display"/>
                      </a:endParaRPr>
                    </a:p>
                  </a:txBody>
                  <a:tcPr vert="horz"/>
                </a:tc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400">
                          <a:solidFill>
                            <a:srgbClr val="000000"/>
                          </a:solidFill>
                          <a:latin typeface="Aptos Display"/>
                          <a:ea typeface="Aptos Display"/>
                          <a:cs typeface="Aptos Display"/>
                        </a:rPr>
                        <a:t>Standby</a:t>
                      </a:r>
                      <a:endParaRPr sz="1400">
                        <a:latin typeface="Aptos Display"/>
                        <a:cs typeface="Aptos Display"/>
                      </a:endParaRPr>
                    </a:p>
                  </a:txBody>
                  <a:tcPr vert="horz"/>
                </a:tc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400">
                          <a:solidFill>
                            <a:srgbClr val="000000"/>
                          </a:solidFill>
                          <a:latin typeface="Aptos Display"/>
                          <a:ea typeface="Aptos Display"/>
                          <a:cs typeface="Aptos Display"/>
                        </a:rPr>
                        <a:t>Enable/Disable driver (HIGH = enabled)</a:t>
                      </a:r>
                      <a:endParaRPr sz="1400">
                        <a:latin typeface="Aptos Display"/>
                        <a:cs typeface="Aptos Display"/>
                      </a:endParaRPr>
                    </a:p>
                  </a:txBody>
                  <a:tcPr vert="horz"/>
                </a:tc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400">
                          <a:solidFill>
                            <a:srgbClr val="000000"/>
                          </a:solidFill>
                          <a:latin typeface="Aptos Display"/>
                          <a:ea typeface="Aptos Display"/>
                          <a:cs typeface="Aptos Display"/>
                        </a:rPr>
                        <a:t>Usually tied to VCC</a:t>
                      </a:r>
                      <a:endParaRPr sz="1400">
                        <a:latin typeface="Aptos Display"/>
                        <a:cs typeface="Aptos Display"/>
                      </a:endParaRPr>
                    </a:p>
                  </a:txBody>
                  <a:tcPr vert="horz"/>
                </a:tc>
              </a:tr>
              <a:tr h="453701"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400">
                          <a:solidFill>
                            <a:srgbClr val="000000"/>
                          </a:solidFill>
                          <a:latin typeface="Aptos Display"/>
                          <a:ea typeface="Aptos Display"/>
                          <a:cs typeface="Aptos Display"/>
                        </a:rPr>
                        <a:t>VM</a:t>
                      </a:r>
                      <a:endParaRPr sz="1400">
                        <a:latin typeface="Aptos Display"/>
                        <a:cs typeface="Aptos Display"/>
                      </a:endParaRPr>
                    </a:p>
                  </a:txBody>
                  <a:tcPr vert="horz"/>
                </a:tc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400">
                          <a:solidFill>
                            <a:srgbClr val="000000"/>
                          </a:solidFill>
                          <a:latin typeface="Aptos Display"/>
                          <a:ea typeface="Aptos Display"/>
                          <a:cs typeface="Aptos Display"/>
                        </a:rPr>
                        <a:t>Motor Power</a:t>
                      </a:r>
                      <a:endParaRPr sz="1400">
                        <a:latin typeface="Aptos Display"/>
                        <a:cs typeface="Aptos Display"/>
                      </a:endParaRPr>
                    </a:p>
                  </a:txBody>
                  <a:tcPr vert="horz"/>
                </a:tc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400">
                          <a:solidFill>
                            <a:srgbClr val="000000"/>
                          </a:solidFill>
                          <a:latin typeface="Aptos Display"/>
                          <a:ea typeface="Aptos Display"/>
                          <a:cs typeface="Aptos Display"/>
                        </a:rPr>
                        <a:t>7-12V for motors</a:t>
                      </a:r>
                      <a:endParaRPr sz="1400">
                        <a:latin typeface="Aptos Display"/>
                        <a:cs typeface="Aptos Display"/>
                      </a:endParaRPr>
                    </a:p>
                  </a:txBody>
                  <a:tcPr vert="horz"/>
                </a:tc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400">
                          <a:solidFill>
                            <a:srgbClr val="000000"/>
                          </a:solidFill>
                          <a:latin typeface="Aptos Display"/>
                          <a:ea typeface="Aptos Display"/>
                          <a:cs typeface="Aptos Display"/>
                        </a:rPr>
                        <a:t>External battery</a:t>
                      </a:r>
                      <a:endParaRPr sz="1400">
                        <a:latin typeface="Aptos Display"/>
                        <a:cs typeface="Aptos Display"/>
                      </a:endParaRPr>
                    </a:p>
                  </a:txBody>
                  <a:tcPr vert="horz"/>
                </a:tc>
              </a:tr>
              <a:tr h="266768"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400">
                          <a:solidFill>
                            <a:srgbClr val="000000"/>
                          </a:solidFill>
                          <a:latin typeface="Aptos Display"/>
                          <a:ea typeface="Aptos Display"/>
                          <a:cs typeface="Aptos Display"/>
                        </a:rPr>
                        <a:t>VCC</a:t>
                      </a:r>
                      <a:endParaRPr sz="1400">
                        <a:latin typeface="Aptos Display"/>
                        <a:cs typeface="Aptos Display"/>
                      </a:endParaRPr>
                    </a:p>
                  </a:txBody>
                  <a:tcPr vert="horz"/>
                </a:tc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400">
                          <a:solidFill>
                            <a:srgbClr val="000000"/>
                          </a:solidFill>
                          <a:latin typeface="Aptos Display"/>
                          <a:ea typeface="Aptos Display"/>
                          <a:cs typeface="Aptos Display"/>
                        </a:rPr>
                        <a:t>Logic Power</a:t>
                      </a:r>
                      <a:endParaRPr sz="1400">
                        <a:latin typeface="Aptos Display"/>
                        <a:cs typeface="Aptos Display"/>
                      </a:endParaRPr>
                    </a:p>
                  </a:txBody>
                  <a:tcPr vert="horz"/>
                </a:tc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400">
                          <a:solidFill>
                            <a:srgbClr val="000000"/>
                          </a:solidFill>
                          <a:latin typeface="Aptos Display"/>
                          <a:ea typeface="Aptos Display"/>
                          <a:cs typeface="Aptos Display"/>
                        </a:rPr>
                        <a:t>5V from Arduino</a:t>
                      </a:r>
                      <a:endParaRPr sz="1400">
                        <a:latin typeface="Aptos Display"/>
                        <a:cs typeface="Aptos Display"/>
                      </a:endParaRPr>
                    </a:p>
                  </a:txBody>
                  <a:tcPr vert="horz"/>
                </a:tc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400">
                          <a:solidFill>
                            <a:srgbClr val="000000"/>
                          </a:solidFill>
                          <a:latin typeface="Aptos Display"/>
                          <a:ea typeface="Aptos Display"/>
                          <a:cs typeface="Aptos Display"/>
                        </a:rPr>
                        <a:t>Arduino 5V</a:t>
                      </a:r>
                      <a:endParaRPr sz="1400">
                        <a:latin typeface="Aptos Display"/>
                        <a:cs typeface="Aptos Display"/>
                      </a:endParaRPr>
                    </a:p>
                  </a:txBody>
                  <a:tcPr vert="horz"/>
                </a:tc>
              </a:tr>
              <a:tr h="341273"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400">
                          <a:solidFill>
                            <a:srgbClr val="000000"/>
                          </a:solidFill>
                          <a:latin typeface="Aptos Display"/>
                          <a:ea typeface="Aptos Display"/>
                          <a:cs typeface="Aptos Display"/>
                        </a:rPr>
                        <a:t>GND</a:t>
                      </a:r>
                      <a:endParaRPr sz="1400">
                        <a:latin typeface="Aptos Display"/>
                        <a:cs typeface="Aptos Display"/>
                      </a:endParaRPr>
                    </a:p>
                  </a:txBody>
                  <a:tcPr vert="horz"/>
                </a:tc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400">
                          <a:solidFill>
                            <a:srgbClr val="000000"/>
                          </a:solidFill>
                          <a:latin typeface="Aptos Display"/>
                          <a:ea typeface="Aptos Display"/>
                          <a:cs typeface="Aptos Display"/>
                        </a:rPr>
                        <a:t>Ground</a:t>
                      </a:r>
                      <a:endParaRPr sz="1400">
                        <a:latin typeface="Aptos Display"/>
                        <a:cs typeface="Aptos Display"/>
                      </a:endParaRPr>
                    </a:p>
                  </a:txBody>
                  <a:tcPr vert="horz"/>
                </a:tc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400">
                          <a:solidFill>
                            <a:srgbClr val="000000"/>
                          </a:solidFill>
                          <a:latin typeface="Aptos Display"/>
                          <a:ea typeface="Aptos Display"/>
                          <a:cs typeface="Aptos Display"/>
                        </a:rPr>
                        <a:t>Common ground</a:t>
                      </a:r>
                      <a:endParaRPr sz="1400">
                        <a:latin typeface="Aptos Display"/>
                        <a:cs typeface="Aptos Display"/>
                      </a:endParaRPr>
                    </a:p>
                  </a:txBody>
                  <a:tcPr vert="horz"/>
                </a:tc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400">
                          <a:solidFill>
                            <a:srgbClr val="000000"/>
                          </a:solidFill>
                          <a:latin typeface="Aptos Display"/>
                          <a:ea typeface="Aptos Display"/>
                          <a:cs typeface="Aptos Display"/>
                        </a:rPr>
                        <a:t>Arduino GND</a:t>
                      </a:r>
                      <a:endParaRPr sz="1400">
                        <a:latin typeface="Aptos Display"/>
                        <a:cs typeface="Aptos Display"/>
                      </a:endParaRPr>
                    </a:p>
                  </a:txBody>
                  <a:tcPr vert="horz"/>
                </a:tc>
              </a:tr>
              <a:tr h="453701"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400">
                          <a:solidFill>
                            <a:srgbClr val="000000"/>
                          </a:solidFill>
                          <a:latin typeface="Aptos Display"/>
                          <a:ea typeface="Aptos Display"/>
                          <a:cs typeface="Aptos Display"/>
                        </a:rPr>
                        <a:t>AO1/AO2</a:t>
                      </a:r>
                      <a:endParaRPr sz="1400">
                        <a:latin typeface="Aptos Display"/>
                        <a:cs typeface="Aptos Display"/>
                      </a:endParaRPr>
                    </a:p>
                  </a:txBody>
                  <a:tcPr vert="horz"/>
                </a:tc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400">
                          <a:solidFill>
                            <a:srgbClr val="000000"/>
                          </a:solidFill>
                          <a:latin typeface="Aptos Display"/>
                          <a:ea typeface="Aptos Display"/>
                          <a:cs typeface="Aptos Display"/>
                        </a:rPr>
                        <a:t>Motor A Outputs</a:t>
                      </a:r>
                      <a:endParaRPr sz="1400">
                        <a:latin typeface="Aptos Display"/>
                        <a:cs typeface="Aptos Display"/>
                      </a:endParaRPr>
                    </a:p>
                  </a:txBody>
                  <a:tcPr vert="horz"/>
                </a:tc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400">
                          <a:solidFill>
                            <a:srgbClr val="000000"/>
                          </a:solidFill>
                          <a:latin typeface="Aptos Display"/>
                          <a:ea typeface="Aptos Display"/>
                          <a:cs typeface="Aptos Display"/>
                        </a:rPr>
                        <a:t>Connect to Motor A terminals</a:t>
                      </a:r>
                      <a:endParaRPr sz="1400">
                        <a:latin typeface="Aptos Display"/>
                        <a:cs typeface="Aptos Display"/>
                      </a:endParaRPr>
                    </a:p>
                  </a:txBody>
                  <a:tcPr vert="horz"/>
                </a:tc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400">
                          <a:solidFill>
                            <a:srgbClr val="000000"/>
                          </a:solidFill>
                          <a:latin typeface="Aptos Display"/>
                          <a:ea typeface="Aptos Display"/>
                          <a:cs typeface="Aptos Display"/>
                        </a:rPr>
                        <a:t>Left Motor</a:t>
                      </a:r>
                      <a:endParaRPr sz="1400">
                        <a:latin typeface="Aptos Display"/>
                        <a:cs typeface="Aptos Display"/>
                      </a:endParaRPr>
                    </a:p>
                  </a:txBody>
                  <a:tcPr vert="horz"/>
                </a:tc>
              </a:tr>
              <a:tr h="453701"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400">
                          <a:solidFill>
                            <a:srgbClr val="000000"/>
                          </a:solidFill>
                          <a:latin typeface="Aptos Display"/>
                          <a:ea typeface="Aptos Display"/>
                          <a:cs typeface="Aptos Display"/>
                        </a:rPr>
                        <a:t>BO1/BO2</a:t>
                      </a:r>
                      <a:endParaRPr sz="1400">
                        <a:latin typeface="Aptos Display"/>
                        <a:cs typeface="Aptos Display"/>
                      </a:endParaRPr>
                    </a:p>
                  </a:txBody>
                  <a:tcPr vert="horz"/>
                </a:tc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400">
                          <a:solidFill>
                            <a:srgbClr val="000000"/>
                          </a:solidFill>
                          <a:latin typeface="Aptos Display"/>
                          <a:ea typeface="Aptos Display"/>
                          <a:cs typeface="Aptos Display"/>
                        </a:rPr>
                        <a:t>Motor B Outputs</a:t>
                      </a:r>
                      <a:endParaRPr sz="1400">
                        <a:latin typeface="Aptos Display"/>
                        <a:cs typeface="Aptos Display"/>
                      </a:endParaRPr>
                    </a:p>
                  </a:txBody>
                  <a:tcPr vert="horz"/>
                </a:tc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400">
                          <a:solidFill>
                            <a:srgbClr val="000000"/>
                          </a:solidFill>
                          <a:latin typeface="Aptos Display"/>
                          <a:ea typeface="Aptos Display"/>
                          <a:cs typeface="Aptos Display"/>
                        </a:rPr>
                        <a:t>Connect to Motor B terminals</a:t>
                      </a:r>
                      <a:endParaRPr sz="1400">
                        <a:latin typeface="Aptos Display"/>
                        <a:cs typeface="Aptos Display"/>
                      </a:endParaRPr>
                    </a:p>
                  </a:txBody>
                  <a:tcPr vert="horz"/>
                </a:tc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400">
                          <a:solidFill>
                            <a:srgbClr val="000000"/>
                          </a:solidFill>
                          <a:latin typeface="Aptos Display"/>
                          <a:ea typeface="Aptos Display"/>
                          <a:cs typeface="Aptos Display"/>
                        </a:rPr>
                        <a:t>Right Motor</a:t>
                      </a:r>
                      <a:endParaRPr sz="1400">
                        <a:latin typeface="Aptos Display"/>
                        <a:cs typeface="Aptos Display"/>
                      </a:endParaRPr>
                    </a:p>
                  </a:txBody>
                  <a:tcPr vert="horz"/>
                </a:tc>
              </a:tr>
            </a:tbl>
          </a:graphicData>
        </a:graphic>
      </p:graphicFrame>
      <p:sp>
        <p:nvSpPr>
          <p:cNvPr id="1119276847" name=""/>
          <p:cNvSpPr txBox="1"/>
          <p:nvPr/>
        </p:nvSpPr>
        <p:spPr bwMode="auto">
          <a:xfrm flipH="0" flipV="0">
            <a:off x="364626" y="1414252"/>
            <a:ext cx="4105742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>
                <a:solidFill>
                  <a:schemeClr val="bg1"/>
                </a:solidFill>
              </a:rPr>
              <a:t>TB6612 Pin configuration With Arduino</a:t>
            </a:r>
            <a:endParaRPr/>
          </a:p>
        </p:txBody>
      </p:sp>
      <p:pic>
        <p:nvPicPr>
          <p:cNvPr id="934049332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481611" y="1961358"/>
            <a:ext cx="2501052" cy="239165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chemeClr val="tx2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91669049" name="Title 1"/>
          <p:cNvSpPr>
            <a:spLocks noGrp="1"/>
          </p:cNvSpPr>
          <p:nvPr>
            <p:ph type="title"/>
          </p:nvPr>
        </p:nvSpPr>
        <p:spPr bwMode="auto">
          <a:xfrm>
            <a:off x="185437" y="156097"/>
            <a:ext cx="10515600" cy="1325558"/>
          </a:xfrm>
        </p:spPr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rmAutofit fontScale="90000" lnSpcReduction="2000"/>
          </a:bodyPr>
          <a:lstStyle/>
          <a:p>
            <a:pPr>
              <a:defRPr/>
            </a:pPr>
            <a:r>
              <a:rPr lang="en-US" sz="4400" b="0" i="0" u="none" strike="noStrike" cap="none" spc="0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Encoder-Based Distance Measurement   &amp; Straight Motion</a:t>
            </a:r>
            <a:br>
              <a:rPr lang="en-GB" sz="4400" b="0" i="0" u="none" strike="noStrike" cap="none" spc="0">
                <a:solidFill>
                  <a:schemeClr val="bg1"/>
                </a:solidFill>
                <a:latin typeface="Aptos Display"/>
                <a:ea typeface="Arial"/>
                <a:cs typeface="Arial"/>
              </a:rPr>
            </a:br>
            <a:endParaRPr/>
          </a:p>
        </p:txBody>
      </p:sp>
      <p:sp>
        <p:nvSpPr>
          <p:cNvPr id="1742792" name="Content Placeholder 2"/>
          <p:cNvSpPr>
            <a:spLocks noGrp="1"/>
          </p:cNvSpPr>
          <p:nvPr>
            <p:ph idx="1"/>
          </p:nvPr>
        </p:nvSpPr>
        <p:spPr bwMode="auto">
          <a:xfrm flipH="0" flipV="0">
            <a:off x="185437" y="940991"/>
            <a:ext cx="11609028" cy="5808883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>
              <a:defRPr/>
            </a:pP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>
              <a:defRPr/>
            </a:pPr>
            <a:r>
              <a:rPr sz="24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How H-Bridge Controls Motor Direction</a:t>
            </a:r>
            <a:endParaRPr sz="2400" b="0" i="0" u="none">
              <a:solidFill>
                <a:schemeClr val="bg1"/>
              </a:solidFill>
              <a:latin typeface="Aptos Display"/>
              <a:ea typeface="Aptos Display"/>
              <a:cs typeface="Aptos Display"/>
            </a:endParaRPr>
          </a:p>
          <a:p>
            <a:pPr>
              <a:defRPr/>
            </a:pPr>
            <a:r>
              <a:rPr sz="24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Motor Control Truth Table</a:t>
            </a:r>
            <a:endParaRPr>
              <a:solidFill>
                <a:schemeClr val="bg1"/>
              </a:solidFill>
            </a:endParaRPr>
          </a:p>
          <a:p>
            <a:pPr>
              <a:defRPr/>
            </a:pPr>
            <a:endParaRPr/>
          </a:p>
        </p:txBody>
      </p:sp>
      <p:pic>
        <p:nvPicPr>
          <p:cNvPr id="562514232" name="Picture 3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9971312" y="156098"/>
            <a:ext cx="2037717" cy="549225"/>
          </a:xfrm>
          <a:prstGeom prst="rect">
            <a:avLst/>
          </a:prstGeom>
        </p:spPr>
      </p:pic>
      <p:graphicFrame>
        <p:nvGraphicFramePr>
          <p:cNvPr id="541987244" name=""/>
          <p:cNvGraphicFramePr>
            <a:graphicFrameLocks xmlns:a="http://schemas.openxmlformats.org/drawingml/2006/main"/>
          </p:cNvGraphicFramePr>
          <p:nvPr/>
        </p:nvGraphicFramePr>
        <p:xfrm>
          <a:off x="1037233" y="2266926"/>
          <a:ext cx="3868419" cy="1411324"/>
        </p:xfrm>
        <a:graphic>
          <a:graphicData uri="http://schemas.openxmlformats.org/drawingml/2006/table">
            <a:tbl>
              <a:tblPr firstRow="1" firstCol="1" lastRow="0" lastCol="0" bandRow="1" bandCol="0">
                <a:tableStyleId>{5C22544A-7EE6-4342-B048-85BDC9FD1C3A}</a:tableStyleId>
              </a:tblPr>
              <a:tblGrid>
                <a:gridCol w="1065529"/>
                <a:gridCol w="1080135"/>
                <a:gridCol w="1710054"/>
              </a:tblGrid>
              <a:tr h="253440"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200" b="1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IN1</a:t>
                      </a:r>
                      <a:endParaRPr/>
                    </a:p>
                  </a:txBody>
                  <a:tcPr vert="horz"/>
                </a:tc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200" b="1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IN2</a:t>
                      </a:r>
                      <a:endParaRPr/>
                    </a:p>
                  </a:txBody>
                  <a:tcPr vert="horz"/>
                </a:tc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200" b="1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Motor Action</a:t>
                      </a:r>
                      <a:endParaRPr/>
                    </a:p>
                  </a:txBody>
                  <a:tcPr vert="horz"/>
                </a:tc>
              </a:tr>
              <a:tr h="266140"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2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HIGH</a:t>
                      </a:r>
                      <a:endParaRPr/>
                    </a:p>
                  </a:txBody>
                  <a:tcPr vert="horz"/>
                </a:tc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2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LOW</a:t>
                      </a:r>
                      <a:endParaRPr/>
                    </a:p>
                  </a:txBody>
                  <a:tcPr vert="horz"/>
                </a:tc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2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➡️ Forward</a:t>
                      </a:r>
                      <a:endParaRPr/>
                    </a:p>
                  </a:txBody>
                  <a:tcPr vert="horz"/>
                </a:tc>
              </a:tr>
              <a:tr h="253440"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2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LOW</a:t>
                      </a:r>
                      <a:endParaRPr/>
                    </a:p>
                  </a:txBody>
                  <a:tcPr vert="horz"/>
                </a:tc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2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HIGH</a:t>
                      </a:r>
                      <a:endParaRPr/>
                    </a:p>
                  </a:txBody>
                  <a:tcPr vert="horz"/>
                </a:tc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2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⬅️ Backward</a:t>
                      </a:r>
                      <a:endParaRPr/>
                    </a:p>
                  </a:txBody>
                  <a:tcPr vert="horz"/>
                </a:tc>
              </a:tr>
              <a:tr h="253440"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2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LOW</a:t>
                      </a:r>
                      <a:endParaRPr/>
                    </a:p>
                  </a:txBody>
                  <a:tcPr vert="horz"/>
                </a:tc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2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LOW</a:t>
                      </a:r>
                      <a:endParaRPr/>
                    </a:p>
                  </a:txBody>
                  <a:tcPr vert="horz"/>
                </a:tc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2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🛑 Stop (Coast)</a:t>
                      </a:r>
                      <a:endParaRPr/>
                    </a:p>
                  </a:txBody>
                  <a:tcPr vert="horz"/>
                </a:tc>
              </a:tr>
              <a:tr h="253440"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2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HIGH</a:t>
                      </a:r>
                      <a:endParaRPr/>
                    </a:p>
                  </a:txBody>
                  <a:tcPr vert="horz"/>
                </a:tc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2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HIGH</a:t>
                      </a:r>
                      <a:endParaRPr/>
                    </a:p>
                  </a:txBody>
                  <a:tcPr vert="horz"/>
                </a:tc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2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🔒 Brake</a:t>
                      </a:r>
                      <a:endParaRPr/>
                    </a:p>
                  </a:txBody>
                  <a:tcPr vert="horz"/>
                </a:tc>
              </a:tr>
            </a:tbl>
          </a:graphicData>
        </a:graphic>
      </p:graphicFrame>
      <p:sp>
        <p:nvSpPr>
          <p:cNvPr id="1377018173" name=""/>
          <p:cNvSpPr/>
          <p:nvPr/>
        </p:nvSpPr>
        <p:spPr bwMode="auto">
          <a:xfrm flipH="0" flipV="0">
            <a:off x="307964" y="3792196"/>
            <a:ext cx="6701957" cy="3383639"/>
          </a:xfr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r>
              <a:rPr sz="24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How It Works</a:t>
            </a:r>
            <a:endParaRPr sz="24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marL="349965" indent="-349965">
              <a:buFont typeface="Arial"/>
              <a:buChar char="•"/>
              <a:defRPr/>
            </a:pPr>
            <a:r>
              <a:rPr sz="24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IN1 = HIGH, IN2 = LOW</a:t>
            </a:r>
            <a:r>
              <a:rPr sz="24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: Switches S1 &amp; S4 ON → Current flows one way → Motor spins </a:t>
            </a:r>
            <a:r>
              <a:rPr sz="24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Forward</a:t>
            </a:r>
            <a:endParaRPr sz="24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marL="349965" indent="-349965">
              <a:buFont typeface="Arial"/>
              <a:buChar char="•"/>
              <a:defRPr/>
            </a:pPr>
            <a:r>
              <a:rPr sz="24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IN1 = LOW, IN2 = HIGH</a:t>
            </a:r>
            <a:r>
              <a:rPr sz="24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: Switches S2 &amp; S3 ON → Current flows opposite way → Motor spins </a:t>
            </a:r>
            <a:r>
              <a:rPr sz="24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Backward</a:t>
            </a:r>
            <a:endParaRPr sz="2400" b="1" i="0" u="none">
              <a:solidFill>
                <a:schemeClr val="bg1"/>
              </a:solidFill>
              <a:latin typeface="Aptos Display"/>
              <a:ea typeface="Aptos Display"/>
              <a:cs typeface="Aptos Display"/>
            </a:endParaRPr>
          </a:p>
          <a:p>
            <a:pPr marL="349965" indent="-349965">
              <a:buFont typeface="Arial"/>
              <a:buChar char="•"/>
              <a:defRPr/>
            </a:pPr>
            <a:r>
              <a:rPr sz="24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Both LOW</a:t>
            </a:r>
            <a:r>
              <a:rPr sz="24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: No current → Motor coasts to stop</a:t>
            </a:r>
            <a:endParaRPr sz="2400" b="0" i="0" u="none">
              <a:solidFill>
                <a:schemeClr val="bg1"/>
              </a:solidFill>
              <a:latin typeface="Aptos Display"/>
              <a:ea typeface="Aptos Display"/>
              <a:cs typeface="Aptos Display"/>
            </a:endParaRPr>
          </a:p>
          <a:p>
            <a:pPr marL="349965" indent="-349965">
              <a:buFont typeface="Arial"/>
              <a:buChar char="•"/>
              <a:defRPr/>
            </a:pPr>
            <a:r>
              <a:rPr sz="24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Both HIGH</a:t>
            </a:r>
            <a:r>
              <a:rPr sz="24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: Motor terminals shorted → Active brake</a:t>
            </a:r>
            <a:endParaRPr sz="2400" b="0" i="0" u="none">
              <a:solidFill>
                <a:schemeClr val="bg1"/>
              </a:solidFill>
              <a:latin typeface="Aptos Display"/>
              <a:ea typeface="Aptos Display"/>
              <a:cs typeface="Aptos Display"/>
            </a:endParaRPr>
          </a:p>
        </p:txBody>
      </p:sp>
      <p:pic>
        <p:nvPicPr>
          <p:cNvPr id="394593833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7132110" y="647767"/>
            <a:ext cx="4235982" cy="588292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theme/_rels/theme1.xml.rels><?xml version="1.0" encoding="UTF-8" standalone="yes"?><Relationships xmlns="http://schemas.openxmlformats.org/package/2006/relationships"></Relationships>
</file>

<file path=ppt/theme/_rels/theme2.xml.rels><?xml version="1.0" encoding="UTF-8" standalone="yes"?><Relationships xmlns="http://schemas.openxmlformats.org/package/2006/relationships"></Relationships>
</file>

<file path=ppt/theme/theme1.xml><?xml version="1.0" encoding="utf-8"?>
<a:theme xmlns:a="http://schemas.openxmlformats.org/drawingml/2006/main" xmlns:r="http://schemas.openxmlformats.org/officeDocument/2006/relationships" xmlns:p="http://schemas.openxmlformats.org/presentationml/2006/main" name="1_Office Theme">
  <a:themeElements>
    <a:clrScheme name="ZASRobotics">
      <a:dk1>
        <a:sysClr val="windowText" lastClr="000000"/>
      </a:dk1>
      <a:lt1>
        <a:sysClr val="window" lastClr="FFFFFF"/>
      </a:lt1>
      <a:dk2>
        <a:srgbClr val="0E2841"/>
      </a:dk2>
      <a:lt2>
        <a:srgbClr val="8ECAE6"/>
      </a:lt2>
      <a:accent1>
        <a:srgbClr val="219EBC"/>
      </a:accent1>
      <a:accent2>
        <a:srgbClr val="8ECAE6"/>
      </a:accent2>
      <a:accent3>
        <a:srgbClr val="023047"/>
      </a:accent3>
      <a:accent4>
        <a:srgbClr val="FF715B"/>
      </a:accent4>
      <a:accent5>
        <a:srgbClr val="F9CB40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/>
        <a:ea typeface="Arial"/>
        <a:cs typeface="Arial"/>
      </a:majorFont>
      <a:minorFont>
        <a:latin typeface="Aptos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 bwMode="auto"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</a:theme>
</file>

<file path=ppt/theme/theme2.xml><?xml version="1.0" encoding="utf-8"?>
<a:theme xmlns:a="http://schemas.openxmlformats.org/drawingml/2006/main" xmlns:r="http://schemas.openxmlformats.org/officeDocument/2006/relationships" xmlns:p="http://schemas.openxmlformats.org/presentationml/2006/main" name="1_Office Theme">
  <a:themeElements>
    <a:clrScheme name="ZASRobotics">
      <a:dk1>
        <a:sysClr val="windowText" lastClr="000000"/>
      </a:dk1>
      <a:lt1>
        <a:sysClr val="window" lastClr="FFFFFF"/>
      </a:lt1>
      <a:dk2>
        <a:srgbClr val="0E2841"/>
      </a:dk2>
      <a:lt2>
        <a:srgbClr val="8ECAE6"/>
      </a:lt2>
      <a:accent1>
        <a:srgbClr val="219EBC"/>
      </a:accent1>
      <a:accent2>
        <a:srgbClr val="8ECAE6"/>
      </a:accent2>
      <a:accent3>
        <a:srgbClr val="023047"/>
      </a:accent3>
      <a:accent4>
        <a:srgbClr val="FF715B"/>
      </a:accent4>
      <a:accent5>
        <a:srgbClr val="F9CB40"/>
      </a:accent5>
      <a:accent6>
        <a:srgbClr val="4EA72E"/>
      </a:accent6>
      <a:hlink>
        <a:srgbClr val="467886"/>
      </a:hlink>
      <a:folHlink>
        <a:srgbClr val="96607D"/>
      </a:folHlink>
    </a:clrScheme>
    <a:fontScheme name="">
      <a:majorFont>
        <a:latin typeface="Aptos Display"/>
        <a:ea typeface="Arial"/>
        <a:cs typeface="Arial"/>
      </a:majorFont>
      <a:minorFont>
        <a:latin typeface="Aptos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 bwMode="auto"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ONLYOFFICE/8.3.3.21</Application>
  <PresentationFormat>On-screen Show (4:3)</PresentationFormat>
  <Paragraphs>0</Paragraphs>
  <Slides>16</Slides>
  <Notes>16</Notes>
  <HiddenSlides>0</HiddenSlides>
  <MMClips>2</MMClips>
  <ScaleCrop>0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Theme 1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</vt:vector>
  </TitlesOfParts>
  <Company/>
  <LinksUpToDate>0</LinksUpToDate>
  <SharedDoc>0</SharedDoc>
  <HyperlinksChanged>0</HyperlinksChanged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Fakruddin Mohammed</dc:creator>
  <cp:lastModifiedBy/>
  <cp:revision>15</cp:revision>
  <dcterms:created xsi:type="dcterms:W3CDTF">2025-11-29T15:09:33Z</dcterms:created>
  <dcterms:modified xsi:type="dcterms:W3CDTF">2026-01-17T17:45:07Z</dcterms:modified>
</cp:coreProperties>
</file>